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81" r:id="rId19"/>
    <p:sldId id="282" r:id="rId20"/>
    <p:sldId id="283" r:id="rId21"/>
    <p:sldId id="284" r:id="rId22"/>
    <p:sldId id="285" r:id="rId23"/>
    <p:sldId id="273" r:id="rId24"/>
    <p:sldId id="274" r:id="rId25"/>
    <p:sldId id="276" r:id="rId26"/>
    <p:sldId id="275" r:id="rId27"/>
    <p:sldId id="286" r:id="rId28"/>
    <p:sldId id="287" r:id="rId29"/>
    <p:sldId id="288" r:id="rId30"/>
    <p:sldId id="289" r:id="rId31"/>
    <p:sldId id="290" r:id="rId32"/>
    <p:sldId id="291" r:id="rId33"/>
    <p:sldId id="277" r:id="rId34"/>
    <p:sldId id="278" r:id="rId35"/>
    <p:sldId id="279" r:id="rId36"/>
    <p:sldId id="280" r:id="rId3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extLst>
    <p:ext uri="{E76CE94A-603C-4142-B9EB-6D1370010A27}">
      <p14:discardImageEditData xmlns:p14="http://schemas.microsoft.com/office/powerpoint/2010/main" xmlns="" val="0"/>
    </p:ext>
    <p:ext uri="{D31A062A-798A-4329-ABDD-BBA856620510}">
      <p14:defaultImageDpi xmlns:p14="http://schemas.microsoft.com/office/powerpoint/2010/main" xmlns=""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000" autoAdjust="0"/>
    <p:restoredTop sz="72222" autoAdjust="0"/>
  </p:normalViewPr>
  <p:slideViewPr>
    <p:cSldViewPr snapToGrid="0">
      <p:cViewPr varScale="1">
        <p:scale>
          <a:sx n="52" d="100"/>
          <a:sy n="52" d="100"/>
        </p:scale>
        <p:origin x="-1422" y="-84"/>
      </p:cViewPr>
      <p:guideLst>
        <p:guide orient="horz" pos="2160"/>
        <p:guide pos="3840"/>
      </p:guideLst>
    </p:cSldViewPr>
  </p:slideViewPr>
  <p:notesTextViewPr>
    <p:cViewPr>
      <p:scale>
        <a:sx n="1" d="1"/>
        <a:sy n="1" d="1"/>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B61BEF0D-F0BB-DE4B-95CE-6DB70DBA9567}" type="datetimeFigureOut">
              <a:rPr lang="en-US" dirty="0"/>
              <a:pPr/>
              <a:t>11/13/2019</a:t>
            </a:fld>
            <a:endParaRPr lang="en-US" dirty="0"/>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11/13/2019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B61BEF0D-F0BB-DE4B-95CE-6DB70DBA9567}" type="datetimeFigureOut">
              <a:rPr lang="en-US" dirty="0"/>
              <a:pPr/>
              <a:t>11/13/2019</a:t>
            </a:fld>
            <a:endParaRPr lang="en-US" dirty="0"/>
          </a:p>
        </p:txBody>
      </p:sp>
      <p:sp>
        <p:nvSpPr>
          <p:cNvPr id="5" name="Footer Placeholder 4"/>
          <p:cNvSpPr>
            <a:spLocks noGrp="1"/>
          </p:cNvSpPr>
          <p:nvPr>
            <p:ph type="ftr" sz="quarter" idx="11"/>
          </p:nvPr>
        </p:nvSpPr>
        <p:spPr>
          <a:xfrm>
            <a:off x="774923" y="5951811"/>
            <a:ext cx="7896279" cy="365125"/>
          </a:xfrm>
        </p:spPr>
        <p:txBody>
          <a:bodyPr/>
          <a:lstStyle/>
          <a:p>
            <a:endParaRPr lang="en-US" dirty="0"/>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11/13/2019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558300" y="5956137"/>
            <a:ext cx="1052508"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dirty="0"/>
              <a:pPr/>
              <a:t>11/13/2019</a:t>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11/13/2019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11/13/2019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B61BEF0D-F0BB-DE4B-95CE-6DB70DBA9567}" type="datetimeFigureOut">
              <a:rPr lang="en-US" dirty="0"/>
              <a:pPr/>
              <a:t>11/13/2019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11/13/2019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dirty="0"/>
              <a:pPr/>
              <a:t>11/13/2019</a:t>
            </a:fld>
            <a:endParaRPr lang="en-US" dirty="0"/>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11/13/2019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B61BEF0D-F0BB-DE4B-95CE-6DB70DBA9567}" type="datetimeFigureOut">
              <a:rPr lang="en-US" dirty="0"/>
              <a:pPr/>
              <a:t>11/13/2019</a:t>
            </a:fld>
            <a:endParaRPr lang="en-US" dirty="0"/>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dirty="0"/>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D57F1E4F-1CFF-5643-939E-217C01CDF565}" type="slidenum">
              <a:rPr lang="en-US" dirty="0"/>
              <a:pPr/>
              <a:t>‹#›</a:t>
            </a:fld>
            <a:endParaRPr lang="en-US" dirty="0"/>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3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hyperlink" Target="https://www.kaggle.com/c/severstal-steel-defect-detection/overview" TargetMode="Externa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hyperlink" Target="http://faculty.neu.edu.cn/yunhyan/NEU_surface_defect_database.html"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4F4DEEA-E85A-49C9-9626-E447E4C28982}"/>
              </a:ext>
            </a:extLst>
          </p:cNvPr>
          <p:cNvSpPr>
            <a:spLocks noGrp="1"/>
          </p:cNvSpPr>
          <p:nvPr>
            <p:ph type="ctrTitle"/>
          </p:nvPr>
        </p:nvSpPr>
        <p:spPr/>
        <p:txBody>
          <a:bodyPr/>
          <a:lstStyle/>
          <a:p>
            <a:r>
              <a:rPr lang="en-US" dirty="0"/>
              <a:t>Steel Surface defect detection</a:t>
            </a:r>
          </a:p>
        </p:txBody>
      </p:sp>
      <p:sp>
        <p:nvSpPr>
          <p:cNvPr id="3" name="Subtitle 2">
            <a:extLst>
              <a:ext uri="{FF2B5EF4-FFF2-40B4-BE49-F238E27FC236}">
                <a16:creationId xmlns:a16="http://schemas.microsoft.com/office/drawing/2014/main" xmlns="" id="{83A830CA-15AB-4492-B76F-6FE531CAAB99}"/>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xmlns="" val="112043666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DBB4396-186D-4B1A-80D2-2858695D891B}"/>
              </a:ext>
            </a:extLst>
          </p:cNvPr>
          <p:cNvSpPr>
            <a:spLocks noGrp="1"/>
          </p:cNvSpPr>
          <p:nvPr>
            <p:ph type="title" idx="4294967295"/>
          </p:nvPr>
        </p:nvSpPr>
        <p:spPr>
          <a:xfrm>
            <a:off x="0" y="683745"/>
            <a:ext cx="11029950" cy="1014413"/>
          </a:xfrm>
        </p:spPr>
        <p:txBody>
          <a:bodyPr/>
          <a:lstStyle/>
          <a:p>
            <a:r>
              <a:rPr lang="en-US" dirty="0"/>
              <a:t>tools</a:t>
            </a:r>
          </a:p>
        </p:txBody>
      </p:sp>
      <p:graphicFrame>
        <p:nvGraphicFramePr>
          <p:cNvPr id="9" name="Table 8">
            <a:extLst>
              <a:ext uri="{FF2B5EF4-FFF2-40B4-BE49-F238E27FC236}">
                <a16:creationId xmlns:a16="http://schemas.microsoft.com/office/drawing/2014/main" xmlns="" id="{C0DBEB80-F82E-4338-885F-947AADDDE0E2}"/>
              </a:ext>
            </a:extLst>
          </p:cNvPr>
          <p:cNvGraphicFramePr>
            <a:graphicFrameLocks noGrp="1"/>
          </p:cNvGraphicFramePr>
          <p:nvPr>
            <p:extLst>
              <p:ext uri="{D42A27DB-BD31-4B8C-83A1-F6EECF244321}">
                <p14:modId xmlns:p14="http://schemas.microsoft.com/office/powerpoint/2010/main" xmlns="" val="3118495570"/>
              </p:ext>
            </p:extLst>
          </p:nvPr>
        </p:nvGraphicFramePr>
        <p:xfrm>
          <a:off x="513861" y="683745"/>
          <a:ext cx="11164278" cy="5760720"/>
        </p:xfrm>
        <a:graphic>
          <a:graphicData uri="http://schemas.openxmlformats.org/drawingml/2006/table">
            <a:tbl>
              <a:tblPr firstRow="1" bandRow="1">
                <a:tableStyleId>{5C22544A-7EE6-4342-B048-85BDC9FD1C3A}</a:tableStyleId>
              </a:tblPr>
              <a:tblGrid>
                <a:gridCol w="1523743">
                  <a:extLst>
                    <a:ext uri="{9D8B030D-6E8A-4147-A177-3AD203B41FA5}">
                      <a16:colId xmlns:a16="http://schemas.microsoft.com/office/drawing/2014/main" xmlns="" val="3547686537"/>
                    </a:ext>
                  </a:extLst>
                </a:gridCol>
                <a:gridCol w="1048508">
                  <a:extLst>
                    <a:ext uri="{9D8B030D-6E8A-4147-A177-3AD203B41FA5}">
                      <a16:colId xmlns:a16="http://schemas.microsoft.com/office/drawing/2014/main" xmlns="" val="26025058"/>
                    </a:ext>
                  </a:extLst>
                </a:gridCol>
                <a:gridCol w="1270469">
                  <a:extLst>
                    <a:ext uri="{9D8B030D-6E8A-4147-A177-3AD203B41FA5}">
                      <a16:colId xmlns:a16="http://schemas.microsoft.com/office/drawing/2014/main" xmlns="" val="2046511788"/>
                    </a:ext>
                  </a:extLst>
                </a:gridCol>
                <a:gridCol w="1754220">
                  <a:extLst>
                    <a:ext uri="{9D8B030D-6E8A-4147-A177-3AD203B41FA5}">
                      <a16:colId xmlns:a16="http://schemas.microsoft.com/office/drawing/2014/main" xmlns="" val="2383484828"/>
                    </a:ext>
                  </a:extLst>
                </a:gridCol>
                <a:gridCol w="2298950">
                  <a:extLst>
                    <a:ext uri="{9D8B030D-6E8A-4147-A177-3AD203B41FA5}">
                      <a16:colId xmlns:a16="http://schemas.microsoft.com/office/drawing/2014/main" xmlns="" val="3662015223"/>
                    </a:ext>
                  </a:extLst>
                </a:gridCol>
                <a:gridCol w="1329514">
                  <a:extLst>
                    <a:ext uri="{9D8B030D-6E8A-4147-A177-3AD203B41FA5}">
                      <a16:colId xmlns:a16="http://schemas.microsoft.com/office/drawing/2014/main" xmlns="" val="1625422757"/>
                    </a:ext>
                  </a:extLst>
                </a:gridCol>
                <a:gridCol w="1938874">
                  <a:extLst>
                    <a:ext uri="{9D8B030D-6E8A-4147-A177-3AD203B41FA5}">
                      <a16:colId xmlns:a16="http://schemas.microsoft.com/office/drawing/2014/main" xmlns="" val="1411480686"/>
                    </a:ext>
                  </a:extLst>
                </a:gridCol>
              </a:tblGrid>
              <a:tr h="614391">
                <a:tc>
                  <a:txBody>
                    <a:bodyPr/>
                    <a:lstStyle/>
                    <a:p>
                      <a:r>
                        <a:rPr lang="en-US" dirty="0"/>
                        <a:t>Paper Name</a:t>
                      </a:r>
                    </a:p>
                  </a:txBody>
                  <a:tcPr/>
                </a:tc>
                <a:tc>
                  <a:txBody>
                    <a:bodyPr/>
                    <a:lstStyle/>
                    <a:p>
                      <a:r>
                        <a:rPr lang="en-US" dirty="0"/>
                        <a:t>Dataset</a:t>
                      </a:r>
                    </a:p>
                  </a:txBody>
                  <a:tcPr/>
                </a:tc>
                <a:tc>
                  <a:txBody>
                    <a:bodyPr/>
                    <a:lstStyle/>
                    <a:p>
                      <a:r>
                        <a:rPr lang="en-US" dirty="0"/>
                        <a:t># of Classes</a:t>
                      </a:r>
                    </a:p>
                  </a:txBody>
                  <a:tcPr/>
                </a:tc>
                <a:tc>
                  <a:txBody>
                    <a:bodyPr/>
                    <a:lstStyle/>
                    <a:p>
                      <a:r>
                        <a:rPr lang="en-US" dirty="0"/>
                        <a:t>Preprocessing</a:t>
                      </a:r>
                    </a:p>
                  </a:txBody>
                  <a:tcPr/>
                </a:tc>
                <a:tc>
                  <a:txBody>
                    <a:bodyPr/>
                    <a:lstStyle/>
                    <a:p>
                      <a:r>
                        <a:rPr lang="en-US" dirty="0"/>
                        <a:t>Feature Extraction and Classification</a:t>
                      </a:r>
                    </a:p>
                  </a:txBody>
                  <a:tcPr/>
                </a:tc>
                <a:tc>
                  <a:txBody>
                    <a:bodyPr/>
                    <a:lstStyle/>
                    <a:p>
                      <a:r>
                        <a:rPr lang="en-US" dirty="0"/>
                        <a:t>Accuracy</a:t>
                      </a:r>
                    </a:p>
                  </a:txBody>
                  <a:tcPr/>
                </a:tc>
                <a:tc>
                  <a:txBody>
                    <a:bodyPr/>
                    <a:lstStyle/>
                    <a:p>
                      <a:r>
                        <a:rPr lang="en-US" dirty="0"/>
                        <a:t>Comment</a:t>
                      </a:r>
                    </a:p>
                  </a:txBody>
                  <a:tcPr/>
                </a:tc>
                <a:extLst>
                  <a:ext uri="{0D108BD9-81ED-4DB2-BD59-A6C34878D82A}">
                    <a16:rowId xmlns:a16="http://schemas.microsoft.com/office/drawing/2014/main" xmlns="" val="907730192"/>
                  </a:ext>
                </a:extLst>
              </a:tr>
              <a:tr h="2440362">
                <a:tc>
                  <a:txBody>
                    <a:bodyPr/>
                    <a:lstStyle/>
                    <a:p>
                      <a:endParaRPr lang="en-US" sz="1400" kern="1200" dirty="0">
                        <a:solidFill>
                          <a:schemeClr val="tx1"/>
                        </a:solidFill>
                        <a:effectLst/>
                        <a:latin typeface="+mn-lt"/>
                        <a:ea typeface="+mn-ea"/>
                        <a:cs typeface="+mn-cs"/>
                      </a:endParaRPr>
                    </a:p>
                    <a:p>
                      <a:r>
                        <a:rPr lang="en-US" sz="1400" kern="1200" dirty="0">
                          <a:solidFill>
                            <a:schemeClr val="tx1"/>
                          </a:solidFill>
                          <a:effectLst/>
                          <a:latin typeface="+mn-lt"/>
                          <a:ea typeface="+mn-ea"/>
                          <a:cs typeface="+mn-cs"/>
                        </a:rPr>
                        <a:t>A New Ensemble Approach based on Deep Convolutional Neural Networks for Steel Surface Defect classification</a:t>
                      </a:r>
                      <a:endParaRPr lang="en-US" sz="1400" dirty="0">
                        <a:solidFill>
                          <a:schemeClr val="tx1"/>
                        </a:solidFill>
                      </a:endParaRPr>
                    </a:p>
                  </a:txBody>
                  <a:tcPr/>
                </a:tc>
                <a:tc>
                  <a:txBody>
                    <a:bodyPr/>
                    <a:lstStyle/>
                    <a:p>
                      <a:endParaRPr lang="en-US" dirty="0"/>
                    </a:p>
                    <a:p>
                      <a:r>
                        <a:rPr lang="en-US" dirty="0"/>
                        <a:t>NEU.</a:t>
                      </a:r>
                    </a:p>
                  </a:txBody>
                  <a:tcPr/>
                </a:tc>
                <a:tc>
                  <a:txBody>
                    <a:bodyPr/>
                    <a:lstStyle/>
                    <a:p>
                      <a:endParaRPr lang="en-US" dirty="0"/>
                    </a:p>
                    <a:p>
                      <a:r>
                        <a:rPr lang="en-US" dirty="0"/>
                        <a:t>6 Classes.</a:t>
                      </a:r>
                    </a:p>
                  </a:txBody>
                  <a:tcPr/>
                </a:tc>
                <a:tc>
                  <a:txBody>
                    <a:bodyPr/>
                    <a:lstStyle/>
                    <a:p>
                      <a:endParaRPr lang="en-US" sz="1800" kern="1200" dirty="0">
                        <a:solidFill>
                          <a:schemeClr val="dk1"/>
                        </a:solidFill>
                        <a:effectLst/>
                        <a:latin typeface="+mn-lt"/>
                        <a:ea typeface="+mn-ea"/>
                        <a:cs typeface="+mn-cs"/>
                      </a:endParaRPr>
                    </a:p>
                    <a:p>
                      <a:r>
                        <a:rPr lang="en-US" sz="1800" kern="1200" dirty="0">
                          <a:solidFill>
                            <a:schemeClr val="dk1"/>
                          </a:solidFill>
                          <a:effectLst/>
                          <a:latin typeface="+mn-lt"/>
                          <a:ea typeface="+mn-ea"/>
                          <a:cs typeface="+mn-cs"/>
                        </a:rPr>
                        <a:t>preserving transformation. </a:t>
                      </a:r>
                      <a:endParaRPr lang="en-US" dirty="0"/>
                    </a:p>
                  </a:txBody>
                  <a:tcPr/>
                </a:tc>
                <a:tc>
                  <a:txBody>
                    <a:bodyPr/>
                    <a:lstStyle/>
                    <a:p>
                      <a:endParaRPr lang="en-US" dirty="0"/>
                    </a:p>
                    <a:p>
                      <a:r>
                        <a:rPr lang="en-US" dirty="0"/>
                        <a:t>Deep Learning Model:</a:t>
                      </a:r>
                    </a:p>
                    <a:p>
                      <a:r>
                        <a:rPr lang="en-US" sz="1800" kern="1200" dirty="0">
                          <a:solidFill>
                            <a:schemeClr val="dk1"/>
                          </a:solidFill>
                          <a:effectLst/>
                          <a:latin typeface="+mn-lt"/>
                          <a:ea typeface="+mn-ea"/>
                          <a:cs typeface="+mn-cs"/>
                        </a:rPr>
                        <a:t>DCNN.</a:t>
                      </a:r>
                      <a:endParaRPr lang="en-US"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sz="1800" kern="1200" dirty="0">
                        <a:solidFill>
                          <a:schemeClr val="dk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800" kern="1200" dirty="0">
                          <a:solidFill>
                            <a:schemeClr val="dk1"/>
                          </a:solidFill>
                          <a:effectLst/>
                          <a:latin typeface="+mn-lt"/>
                          <a:ea typeface="+mn-ea"/>
                          <a:cs typeface="+mn-cs"/>
                        </a:rPr>
                        <a:t>accuracy:</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800" kern="1200" dirty="0">
                          <a:solidFill>
                            <a:schemeClr val="dk1"/>
                          </a:solidFill>
                          <a:effectLst/>
                          <a:latin typeface="+mn-lt"/>
                          <a:ea typeface="+mn-ea"/>
                          <a:cs typeface="+mn-cs"/>
                        </a:rPr>
                        <a:t>99.889% .</a:t>
                      </a:r>
                    </a:p>
                    <a:p>
                      <a:endParaRPr lang="en-US"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kern="1200" dirty="0">
                          <a:solidFill>
                            <a:schemeClr val="dk1"/>
                          </a:solidFill>
                          <a:effectLst/>
                          <a:latin typeface="+mn-lt"/>
                          <a:ea typeface="+mn-ea"/>
                          <a:cs typeface="+mn-cs"/>
                        </a:rPr>
                        <a:t>Each DCNN is trained 5 times with different initial parameters individually.</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800" kern="1200" dirty="0">
                          <a:solidFill>
                            <a:schemeClr val="dk1"/>
                          </a:solidFill>
                          <a:effectLst/>
                          <a:latin typeface="+mn-lt"/>
                          <a:ea typeface="+mn-ea"/>
                          <a:cs typeface="+mn-cs"/>
                        </a:rPr>
                        <a:t>divided into three sets, training set, validation set and test set.</a:t>
                      </a:r>
                    </a:p>
                    <a:p>
                      <a:endParaRPr lang="en-US" dirty="0"/>
                    </a:p>
                  </a:txBody>
                  <a:tcPr/>
                </a:tc>
                <a:extLst>
                  <a:ext uri="{0D108BD9-81ED-4DB2-BD59-A6C34878D82A}">
                    <a16:rowId xmlns:a16="http://schemas.microsoft.com/office/drawing/2014/main" xmlns="" val="645173366"/>
                  </a:ext>
                </a:extLst>
              </a:tr>
              <a:tr h="2194254">
                <a:tc>
                  <a:txBody>
                    <a:bodyPr/>
                    <a:lstStyle/>
                    <a:p>
                      <a:r>
                        <a:rPr lang="en-US" sz="1400" kern="1200" dirty="0">
                          <a:solidFill>
                            <a:schemeClr val="dk1"/>
                          </a:solidFill>
                          <a:effectLst/>
                          <a:latin typeface="+mn-lt"/>
                          <a:ea typeface="+mn-ea"/>
                          <a:cs typeface="+mn-cs"/>
                        </a:rPr>
                        <a:t>A deep-learning-based approach for fast and robust steel surface defects classification </a:t>
                      </a:r>
                      <a:endParaRPr lang="en-US" sz="1400" dirty="0">
                        <a:solidFill>
                          <a:schemeClr val="tx1"/>
                        </a:solidFill>
                      </a:endParaRPr>
                    </a:p>
                  </a:txBody>
                  <a:tcPr/>
                </a:tc>
                <a:tc>
                  <a:txBody>
                    <a:bodyPr/>
                    <a:lstStyle/>
                    <a:p>
                      <a:r>
                        <a:rPr lang="en-US" sz="1800" kern="1200" dirty="0">
                          <a:solidFill>
                            <a:schemeClr val="dk1"/>
                          </a:solidFill>
                          <a:effectLst/>
                          <a:latin typeface="+mn-lt"/>
                          <a:ea typeface="+mn-ea"/>
                          <a:cs typeface="+mn-cs"/>
                        </a:rPr>
                        <a:t>NEU+ a </a:t>
                      </a:r>
                      <a:r>
                        <a:rPr lang="en-US" sz="1800" kern="1200" dirty="0" err="1">
                          <a:solidFill>
                            <a:schemeClr val="dk1"/>
                          </a:solidFill>
                          <a:effectLst/>
                          <a:latin typeface="+mn-lt"/>
                          <a:ea typeface="+mn-ea"/>
                          <a:cs typeface="+mn-cs"/>
                        </a:rPr>
                        <a:t>diversityenhanced</a:t>
                      </a:r>
                      <a:r>
                        <a:rPr lang="en-US" sz="1800" kern="1200" dirty="0">
                          <a:solidFill>
                            <a:schemeClr val="dk1"/>
                          </a:solidFill>
                          <a:effectLst/>
                          <a:latin typeface="+mn-lt"/>
                          <a:ea typeface="+mn-ea"/>
                          <a:cs typeface="+mn-cs"/>
                        </a:rPr>
                        <a:t> testing dataset of NEU. </a:t>
                      </a:r>
                      <a:endParaRPr lang="en-US"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kern="1200" dirty="0">
                          <a:solidFill>
                            <a:schemeClr val="dk1"/>
                          </a:solidFill>
                          <a:effectLst/>
                          <a:latin typeface="+mn-lt"/>
                          <a:ea typeface="+mn-ea"/>
                          <a:cs typeface="+mn-cs"/>
                        </a:rPr>
                        <a:t>unknown</a:t>
                      </a:r>
                    </a:p>
                    <a:p>
                      <a:endParaRPr lang="en-US" dirty="0"/>
                    </a:p>
                  </a:txBody>
                  <a:tcPr/>
                </a:tc>
                <a:tc>
                  <a:txBody>
                    <a:bodyPr/>
                    <a:lstStyle/>
                    <a:p>
                      <a:r>
                        <a:rPr lang="en-US" sz="1800" kern="1200" dirty="0">
                          <a:solidFill>
                            <a:schemeClr val="dk1"/>
                          </a:solidFill>
                          <a:effectLst/>
                          <a:latin typeface="+mn-lt"/>
                          <a:ea typeface="+mn-ea"/>
                          <a:cs typeface="+mn-cs"/>
                        </a:rPr>
                        <a:t>Luminance, noise and blur removal.</a:t>
                      </a:r>
                      <a:endParaRPr lang="en-US" dirty="0"/>
                    </a:p>
                  </a:txBody>
                  <a:tcPr/>
                </a:tc>
                <a:tc>
                  <a:txBody>
                    <a:bodyPr/>
                    <a:lstStyle/>
                    <a:p>
                      <a:r>
                        <a:rPr lang="en-US" dirty="0"/>
                        <a:t>Deep Learning Model:  </a:t>
                      </a:r>
                      <a:r>
                        <a:rPr lang="en-US" sz="1800" kern="1200" dirty="0" err="1">
                          <a:solidFill>
                            <a:schemeClr val="dk1"/>
                          </a:solidFill>
                          <a:effectLst/>
                          <a:latin typeface="+mn-lt"/>
                          <a:ea typeface="+mn-ea"/>
                          <a:cs typeface="+mn-cs"/>
                        </a:rPr>
                        <a:t>SqueezeNet</a:t>
                      </a:r>
                      <a:r>
                        <a:rPr lang="en-US" sz="1800" kern="1200" dirty="0">
                          <a:solidFill>
                            <a:schemeClr val="dk1"/>
                          </a:solidFill>
                          <a:effectLst/>
                          <a:latin typeface="+mn-lt"/>
                          <a:ea typeface="+mn-ea"/>
                          <a:cs typeface="+mn-cs"/>
                        </a:rPr>
                        <a:t>-based model.</a:t>
                      </a:r>
                      <a:endParaRPr lang="en-US" dirty="0"/>
                    </a:p>
                  </a:txBody>
                  <a:tcPr/>
                </a:tc>
                <a:tc>
                  <a:txBody>
                    <a:bodyPr/>
                    <a:lstStyle/>
                    <a:p>
                      <a:r>
                        <a:rPr lang="en-US" dirty="0"/>
                        <a:t>accuracy:</a:t>
                      </a:r>
                    </a:p>
                    <a:p>
                      <a:r>
                        <a:rPr lang="en-US" dirty="0"/>
                        <a:t>100% on NEU, 97.5% on Enhanced.</a:t>
                      </a:r>
                    </a:p>
                  </a:txBody>
                  <a:tcPr/>
                </a:tc>
                <a:tc>
                  <a:txBody>
                    <a:bodyPr/>
                    <a:lstStyle/>
                    <a:p>
                      <a:r>
                        <a:rPr lang="en-US" dirty="0"/>
                        <a:t>-</a:t>
                      </a:r>
                      <a:r>
                        <a:rPr lang="en-US" sz="1800" kern="1200" dirty="0">
                          <a:solidFill>
                            <a:schemeClr val="dk1"/>
                          </a:solidFill>
                          <a:effectLst/>
                          <a:latin typeface="+mn-lt"/>
                          <a:ea typeface="+mn-ea"/>
                          <a:cs typeface="+mn-cs"/>
                        </a:rPr>
                        <a:t>Did not apply any data augmentation technique to increase the size of training data.</a:t>
                      </a:r>
                    </a:p>
                    <a:p>
                      <a:r>
                        <a:rPr lang="en-US" sz="1800" kern="1200" dirty="0">
                          <a:solidFill>
                            <a:schemeClr val="dk1"/>
                          </a:solidFill>
                          <a:effectLst/>
                          <a:latin typeface="+mn-lt"/>
                          <a:ea typeface="+mn-ea"/>
                          <a:cs typeface="+mn-cs"/>
                        </a:rPr>
                        <a:t>-dataset will be publicly available.</a:t>
                      </a:r>
                    </a:p>
                    <a:p>
                      <a:endParaRPr lang="en-US" dirty="0"/>
                    </a:p>
                  </a:txBody>
                  <a:tcPr/>
                </a:tc>
                <a:extLst>
                  <a:ext uri="{0D108BD9-81ED-4DB2-BD59-A6C34878D82A}">
                    <a16:rowId xmlns:a16="http://schemas.microsoft.com/office/drawing/2014/main" xmlns="" val="1590811340"/>
                  </a:ext>
                </a:extLst>
              </a:tr>
            </a:tbl>
          </a:graphicData>
        </a:graphic>
      </p:graphicFrame>
    </p:spTree>
    <p:extLst>
      <p:ext uri="{BB962C8B-B14F-4D97-AF65-F5344CB8AC3E}">
        <p14:creationId xmlns:p14="http://schemas.microsoft.com/office/powerpoint/2010/main" xmlns="" val="527739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xmlns="" id="{E4E0BE28-530D-4435-BB6A-8D67E177600C}"/>
              </a:ext>
            </a:extLst>
          </p:cNvPr>
          <p:cNvGraphicFramePr>
            <a:graphicFrameLocks noGrp="1"/>
          </p:cNvGraphicFramePr>
          <p:nvPr>
            <p:extLst>
              <p:ext uri="{D42A27DB-BD31-4B8C-83A1-F6EECF244321}">
                <p14:modId xmlns:p14="http://schemas.microsoft.com/office/powerpoint/2010/main" xmlns="" val="3187122329"/>
              </p:ext>
            </p:extLst>
          </p:nvPr>
        </p:nvGraphicFramePr>
        <p:xfrm>
          <a:off x="467945" y="697603"/>
          <a:ext cx="11256110" cy="5791120"/>
        </p:xfrm>
        <a:graphic>
          <a:graphicData uri="http://schemas.openxmlformats.org/drawingml/2006/table">
            <a:tbl>
              <a:tblPr firstRow="1" bandRow="1">
                <a:tableStyleId>{5C22544A-7EE6-4342-B048-85BDC9FD1C3A}</a:tableStyleId>
              </a:tblPr>
              <a:tblGrid>
                <a:gridCol w="1536277">
                  <a:extLst>
                    <a:ext uri="{9D8B030D-6E8A-4147-A177-3AD203B41FA5}">
                      <a16:colId xmlns:a16="http://schemas.microsoft.com/office/drawing/2014/main" xmlns="" val="958506095"/>
                    </a:ext>
                  </a:extLst>
                </a:gridCol>
                <a:gridCol w="1057133">
                  <a:extLst>
                    <a:ext uri="{9D8B030D-6E8A-4147-A177-3AD203B41FA5}">
                      <a16:colId xmlns:a16="http://schemas.microsoft.com/office/drawing/2014/main" xmlns="" val="2810252218"/>
                    </a:ext>
                  </a:extLst>
                </a:gridCol>
                <a:gridCol w="1273253">
                  <a:extLst>
                    <a:ext uri="{9D8B030D-6E8A-4147-A177-3AD203B41FA5}">
                      <a16:colId xmlns:a16="http://schemas.microsoft.com/office/drawing/2014/main" xmlns="" val="2337515008"/>
                    </a:ext>
                  </a:extLst>
                </a:gridCol>
                <a:gridCol w="1776315">
                  <a:extLst>
                    <a:ext uri="{9D8B030D-6E8A-4147-A177-3AD203B41FA5}">
                      <a16:colId xmlns:a16="http://schemas.microsoft.com/office/drawing/2014/main" xmlns="" val="2967435344"/>
                    </a:ext>
                  </a:extLst>
                </a:gridCol>
                <a:gridCol w="2317860">
                  <a:extLst>
                    <a:ext uri="{9D8B030D-6E8A-4147-A177-3AD203B41FA5}">
                      <a16:colId xmlns:a16="http://schemas.microsoft.com/office/drawing/2014/main" xmlns="" val="1414573942"/>
                    </a:ext>
                  </a:extLst>
                </a:gridCol>
                <a:gridCol w="1340450">
                  <a:extLst>
                    <a:ext uri="{9D8B030D-6E8A-4147-A177-3AD203B41FA5}">
                      <a16:colId xmlns:a16="http://schemas.microsoft.com/office/drawing/2014/main" xmlns="" val="749229663"/>
                    </a:ext>
                  </a:extLst>
                </a:gridCol>
                <a:gridCol w="1954822">
                  <a:extLst>
                    <a:ext uri="{9D8B030D-6E8A-4147-A177-3AD203B41FA5}">
                      <a16:colId xmlns:a16="http://schemas.microsoft.com/office/drawing/2014/main" xmlns="" val="836236580"/>
                    </a:ext>
                  </a:extLst>
                </a:gridCol>
              </a:tblGrid>
              <a:tr h="643458">
                <a:tc>
                  <a:txBody>
                    <a:bodyPr/>
                    <a:lstStyle/>
                    <a:p>
                      <a:r>
                        <a:rPr lang="en-US" dirty="0"/>
                        <a:t>Paper Name</a:t>
                      </a:r>
                    </a:p>
                  </a:txBody>
                  <a:tcPr/>
                </a:tc>
                <a:tc>
                  <a:txBody>
                    <a:bodyPr/>
                    <a:lstStyle/>
                    <a:p>
                      <a:r>
                        <a:rPr lang="en-US" dirty="0"/>
                        <a:t>Dataset</a:t>
                      </a:r>
                    </a:p>
                  </a:txBody>
                  <a:tcPr/>
                </a:tc>
                <a:tc>
                  <a:txBody>
                    <a:bodyPr/>
                    <a:lstStyle/>
                    <a:p>
                      <a:r>
                        <a:rPr lang="en-US" dirty="0"/>
                        <a:t># of Classes</a:t>
                      </a:r>
                    </a:p>
                  </a:txBody>
                  <a:tcPr/>
                </a:tc>
                <a:tc>
                  <a:txBody>
                    <a:bodyPr/>
                    <a:lstStyle/>
                    <a:p>
                      <a:r>
                        <a:rPr lang="en-US" dirty="0"/>
                        <a:t>Preprocessing</a:t>
                      </a:r>
                    </a:p>
                  </a:txBody>
                  <a:tcPr/>
                </a:tc>
                <a:tc>
                  <a:txBody>
                    <a:bodyPr/>
                    <a:lstStyle/>
                    <a:p>
                      <a:r>
                        <a:rPr lang="en-US" dirty="0"/>
                        <a:t>Feature Extraction and Classification</a:t>
                      </a:r>
                    </a:p>
                  </a:txBody>
                  <a:tcPr/>
                </a:tc>
                <a:tc>
                  <a:txBody>
                    <a:bodyPr/>
                    <a:lstStyle/>
                    <a:p>
                      <a:r>
                        <a:rPr lang="en-US" dirty="0"/>
                        <a:t>Accuracy</a:t>
                      </a:r>
                    </a:p>
                  </a:txBody>
                  <a:tcPr/>
                </a:tc>
                <a:tc>
                  <a:txBody>
                    <a:bodyPr/>
                    <a:lstStyle/>
                    <a:p>
                      <a:r>
                        <a:rPr lang="en-US" dirty="0"/>
                        <a:t>Comment</a:t>
                      </a:r>
                    </a:p>
                  </a:txBody>
                  <a:tcPr/>
                </a:tc>
                <a:extLst>
                  <a:ext uri="{0D108BD9-81ED-4DB2-BD59-A6C34878D82A}">
                    <a16:rowId xmlns:a16="http://schemas.microsoft.com/office/drawing/2014/main" xmlns="" val="53354896"/>
                  </a:ext>
                </a:extLst>
              </a:tr>
              <a:tr h="2298063">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400" kern="1200" dirty="0">
                          <a:solidFill>
                            <a:schemeClr val="dk1"/>
                          </a:solidFill>
                          <a:effectLst/>
                          <a:latin typeface="+mn-lt"/>
                          <a:ea typeface="+mn-ea"/>
                          <a:cs typeface="+mn-cs"/>
                        </a:rPr>
                        <a:t>SURFACE DEFECTS INSPECTION OF COLD ROLLED STRIPS BASED ON NEURAL NETWORK </a:t>
                      </a:r>
                    </a:p>
                    <a:p>
                      <a:endParaRPr lang="en-US"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kern="1200" dirty="0">
                          <a:solidFill>
                            <a:schemeClr val="dk1"/>
                          </a:solidFill>
                          <a:effectLst/>
                          <a:latin typeface="+mn-lt"/>
                          <a:ea typeface="+mn-ea"/>
                          <a:cs typeface="+mn-cs"/>
                        </a:rPr>
                        <a:t>unknown</a:t>
                      </a:r>
                    </a:p>
                    <a:p>
                      <a:endParaRPr lang="en-US" dirty="0"/>
                    </a:p>
                  </a:txBody>
                  <a:tcPr/>
                </a:tc>
                <a:tc>
                  <a:txBody>
                    <a:bodyPr/>
                    <a:lstStyle/>
                    <a:p>
                      <a:r>
                        <a:rPr lang="en-US" dirty="0"/>
                        <a:t>Unknown.</a:t>
                      </a:r>
                    </a:p>
                  </a:txBody>
                  <a:tcPr/>
                </a:tc>
                <a:tc>
                  <a:txBody>
                    <a:bodyPr/>
                    <a:lstStyle/>
                    <a:p>
                      <a:r>
                        <a:rPr lang="en-US" sz="1800" kern="1200" dirty="0">
                          <a:solidFill>
                            <a:schemeClr val="dk1"/>
                          </a:solidFill>
                          <a:effectLst/>
                          <a:latin typeface="+mn-lt"/>
                          <a:ea typeface="+mn-ea"/>
                          <a:cs typeface="+mn-cs"/>
                        </a:rPr>
                        <a:t>median filter</a:t>
                      </a:r>
                    </a:p>
                    <a:p>
                      <a:r>
                        <a:rPr lang="en-US" sz="1800" kern="1200" dirty="0">
                          <a:solidFill>
                            <a:schemeClr val="dk1"/>
                          </a:solidFill>
                          <a:effectLst/>
                          <a:latin typeface="+mn-lt"/>
                          <a:ea typeface="+mn-ea"/>
                          <a:cs typeface="+mn-cs"/>
                        </a:rPr>
                        <a:t>, Principal component analysis using singular value decomposition.</a:t>
                      </a:r>
                    </a:p>
                    <a:p>
                      <a:endParaRPr lang="en-US"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kern="1200" dirty="0">
                          <a:solidFill>
                            <a:schemeClr val="dk1"/>
                          </a:solidFill>
                          <a:effectLst/>
                          <a:latin typeface="+mn-lt"/>
                          <a:ea typeface="+mn-ea"/>
                          <a:cs typeface="+mn-cs"/>
                        </a:rPr>
                        <a:t>Deep learning Model: A feed-forward neural network. </a:t>
                      </a:r>
                    </a:p>
                    <a:p>
                      <a:endParaRPr lang="en-US"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kern="1200" dirty="0">
                          <a:solidFill>
                            <a:schemeClr val="dk1"/>
                          </a:solidFill>
                          <a:effectLst/>
                          <a:latin typeface="+mn-lt"/>
                          <a:ea typeface="+mn-ea"/>
                          <a:cs typeface="+mn-cs"/>
                        </a:rPr>
                        <a:t>accuracy:</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800" kern="1200" dirty="0">
                          <a:solidFill>
                            <a:schemeClr val="dk1"/>
                          </a:solidFill>
                          <a:effectLst/>
                          <a:latin typeface="+mn-lt"/>
                          <a:ea typeface="+mn-ea"/>
                          <a:cs typeface="+mn-cs"/>
                        </a:rPr>
                        <a:t>unknown.</a:t>
                      </a:r>
                    </a:p>
                    <a:p>
                      <a:endParaRPr lang="en-US"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kern="1200" dirty="0">
                          <a:solidFill>
                            <a:schemeClr val="dk1"/>
                          </a:solidFill>
                          <a:effectLst/>
                          <a:latin typeface="+mn-lt"/>
                          <a:ea typeface="+mn-ea"/>
                          <a:cs typeface="+mn-cs"/>
                        </a:rPr>
                        <a:t>-The back-propagation algorithm is used for training neural network, the performance index is mean squared error.</a:t>
                      </a:r>
                    </a:p>
                  </a:txBody>
                  <a:tcPr/>
                </a:tc>
                <a:extLst>
                  <a:ext uri="{0D108BD9-81ED-4DB2-BD59-A6C34878D82A}">
                    <a16:rowId xmlns:a16="http://schemas.microsoft.com/office/drawing/2014/main" xmlns="" val="1943498153"/>
                  </a:ext>
                </a:extLst>
              </a:tr>
              <a:tr h="2849599">
                <a:tc>
                  <a:txBody>
                    <a:bodyPr/>
                    <a:lstStyle/>
                    <a:p>
                      <a:r>
                        <a:rPr lang="en-US" sz="1400" kern="1200" dirty="0">
                          <a:solidFill>
                            <a:schemeClr val="dk1"/>
                          </a:solidFill>
                          <a:effectLst/>
                          <a:latin typeface="+mn-lt"/>
                          <a:ea typeface="+mn-ea"/>
                          <a:cs typeface="+mn-cs"/>
                        </a:rPr>
                        <a:t>An End-to-end Steel Surface Defect Detection Approach via Fusing Multiple Hierarchical Features </a:t>
                      </a:r>
                      <a:endParaRPr lang="en-US" sz="1400" dirty="0"/>
                    </a:p>
                  </a:txBody>
                  <a:tcPr/>
                </a:tc>
                <a:tc>
                  <a:txBody>
                    <a:bodyPr/>
                    <a:lstStyle/>
                    <a:p>
                      <a:r>
                        <a:rPr lang="en-US" sz="1800" kern="1200" dirty="0">
                          <a:solidFill>
                            <a:schemeClr val="dk1"/>
                          </a:solidFill>
                          <a:effectLst/>
                          <a:latin typeface="+mn-lt"/>
                          <a:ea typeface="+mn-ea"/>
                          <a:cs typeface="+mn-cs"/>
                        </a:rPr>
                        <a:t>NEU.</a:t>
                      </a:r>
                      <a:endParaRPr lang="en-US" dirty="0"/>
                    </a:p>
                  </a:txBody>
                  <a:tcPr/>
                </a:tc>
                <a:tc>
                  <a:txBody>
                    <a:bodyPr/>
                    <a:lstStyle/>
                    <a:p>
                      <a:endParaRPr lang="en-US" dirty="0"/>
                    </a:p>
                  </a:txBody>
                  <a:tcPr/>
                </a:tc>
                <a:tc>
                  <a:txBody>
                    <a:bodyPr/>
                    <a:lstStyle/>
                    <a:p>
                      <a:r>
                        <a:rPr lang="en-US" dirty="0"/>
                        <a:t>NO.</a:t>
                      </a:r>
                    </a:p>
                  </a:txBody>
                  <a:tcPr/>
                </a:tc>
                <a:tc>
                  <a:txBody>
                    <a:bodyPr/>
                    <a:lstStyle/>
                    <a:p>
                      <a:r>
                        <a:rPr lang="en-US" dirty="0"/>
                        <a:t>Feature Extractor: </a:t>
                      </a:r>
                    </a:p>
                    <a:p>
                      <a:r>
                        <a:rPr lang="en-US" sz="1800" kern="1200" dirty="0">
                          <a:solidFill>
                            <a:schemeClr val="dk1"/>
                          </a:solidFill>
                          <a:effectLst/>
                          <a:latin typeface="+mn-lt"/>
                          <a:ea typeface="+mn-ea"/>
                          <a:cs typeface="+mn-cs"/>
                        </a:rPr>
                        <a:t>multilevel-feature fusion network .</a:t>
                      </a:r>
                    </a:p>
                    <a:p>
                      <a:endParaRPr lang="en-US" sz="1800" kern="1200" dirty="0">
                        <a:solidFill>
                          <a:schemeClr val="dk1"/>
                        </a:solidFill>
                        <a:effectLst/>
                        <a:latin typeface="+mn-lt"/>
                        <a:ea typeface="+mn-ea"/>
                        <a:cs typeface="+mn-cs"/>
                      </a:endParaRPr>
                    </a:p>
                    <a:p>
                      <a:r>
                        <a:rPr lang="en-US" sz="1800" kern="1200" dirty="0">
                          <a:solidFill>
                            <a:schemeClr val="dk1"/>
                          </a:solidFill>
                          <a:effectLst/>
                          <a:latin typeface="+mn-lt"/>
                          <a:ea typeface="+mn-ea"/>
                          <a:cs typeface="+mn-cs"/>
                        </a:rPr>
                        <a:t>Classifier: CNN.</a:t>
                      </a:r>
                      <a:endParaRPr lang="en-US"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kern="1200" dirty="0">
                          <a:solidFill>
                            <a:schemeClr val="dk1"/>
                          </a:solidFill>
                          <a:effectLst/>
                          <a:latin typeface="+mn-lt"/>
                          <a:ea typeface="+mn-ea"/>
                          <a:cs typeface="+mn-cs"/>
                        </a:rPr>
                        <a:t>accuracy:</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800" kern="1200" dirty="0">
                          <a:solidFill>
                            <a:schemeClr val="dk1"/>
                          </a:solidFill>
                          <a:effectLst/>
                          <a:latin typeface="+mn-lt"/>
                          <a:ea typeface="+mn-ea"/>
                          <a:cs typeface="+mn-cs"/>
                        </a:rPr>
                        <a:t>99.67% </a:t>
                      </a:r>
                    </a:p>
                    <a:p>
                      <a:endParaRPr lang="en-US"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kern="1200" dirty="0">
                          <a:solidFill>
                            <a:schemeClr val="dk1"/>
                          </a:solidFill>
                          <a:effectLst/>
                          <a:latin typeface="+mn-lt"/>
                          <a:ea typeface="+mn-ea"/>
                          <a:cs typeface="+mn-cs"/>
                        </a:rPr>
                        <a:t>-we attempt to establish an end-to-end defect detection system for ADI, which can provide a bounding box with a class score for precisely classifying and locating a defect .</a:t>
                      </a:r>
                    </a:p>
                  </a:txBody>
                  <a:tcPr/>
                </a:tc>
                <a:extLst>
                  <a:ext uri="{0D108BD9-81ED-4DB2-BD59-A6C34878D82A}">
                    <a16:rowId xmlns:a16="http://schemas.microsoft.com/office/drawing/2014/main" xmlns="" val="329227900"/>
                  </a:ext>
                </a:extLst>
              </a:tr>
            </a:tbl>
          </a:graphicData>
        </a:graphic>
      </p:graphicFrame>
    </p:spTree>
    <p:extLst>
      <p:ext uri="{BB962C8B-B14F-4D97-AF65-F5344CB8AC3E}">
        <p14:creationId xmlns:p14="http://schemas.microsoft.com/office/powerpoint/2010/main" xmlns="" val="350136912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xmlns="" id="{7A94186C-CF45-4245-A488-17FB79B913D6}"/>
              </a:ext>
            </a:extLst>
          </p:cNvPr>
          <p:cNvGraphicFramePr>
            <a:graphicFrameLocks noGrp="1"/>
          </p:cNvGraphicFramePr>
          <p:nvPr>
            <p:extLst>
              <p:ext uri="{D42A27DB-BD31-4B8C-83A1-F6EECF244321}">
                <p14:modId xmlns:p14="http://schemas.microsoft.com/office/powerpoint/2010/main" xmlns="" val="1263746325"/>
              </p:ext>
            </p:extLst>
          </p:nvPr>
        </p:nvGraphicFramePr>
        <p:xfrm>
          <a:off x="467944" y="623708"/>
          <a:ext cx="11489593" cy="5760720"/>
        </p:xfrm>
        <a:graphic>
          <a:graphicData uri="http://schemas.openxmlformats.org/drawingml/2006/table">
            <a:tbl>
              <a:tblPr firstRow="1" bandRow="1">
                <a:tableStyleId>{5C22544A-7EE6-4342-B048-85BDC9FD1C3A}</a:tableStyleId>
              </a:tblPr>
              <a:tblGrid>
                <a:gridCol w="1568144">
                  <a:extLst>
                    <a:ext uri="{9D8B030D-6E8A-4147-A177-3AD203B41FA5}">
                      <a16:colId xmlns:a16="http://schemas.microsoft.com/office/drawing/2014/main" xmlns="" val="3373035682"/>
                    </a:ext>
                  </a:extLst>
                </a:gridCol>
                <a:gridCol w="1079061">
                  <a:extLst>
                    <a:ext uri="{9D8B030D-6E8A-4147-A177-3AD203B41FA5}">
                      <a16:colId xmlns:a16="http://schemas.microsoft.com/office/drawing/2014/main" xmlns="" val="3497398389"/>
                    </a:ext>
                  </a:extLst>
                </a:gridCol>
                <a:gridCol w="1307489">
                  <a:extLst>
                    <a:ext uri="{9D8B030D-6E8A-4147-A177-3AD203B41FA5}">
                      <a16:colId xmlns:a16="http://schemas.microsoft.com/office/drawing/2014/main" xmlns="" val="3866436232"/>
                    </a:ext>
                  </a:extLst>
                </a:gridCol>
                <a:gridCol w="1805336">
                  <a:extLst>
                    <a:ext uri="{9D8B030D-6E8A-4147-A177-3AD203B41FA5}">
                      <a16:colId xmlns:a16="http://schemas.microsoft.com/office/drawing/2014/main" xmlns="" val="3692997275"/>
                    </a:ext>
                  </a:extLst>
                </a:gridCol>
                <a:gridCol w="2333143">
                  <a:extLst>
                    <a:ext uri="{9D8B030D-6E8A-4147-A177-3AD203B41FA5}">
                      <a16:colId xmlns:a16="http://schemas.microsoft.com/office/drawing/2014/main" xmlns="" val="3648242246"/>
                    </a:ext>
                  </a:extLst>
                </a:gridCol>
                <a:gridCol w="1401050">
                  <a:extLst>
                    <a:ext uri="{9D8B030D-6E8A-4147-A177-3AD203B41FA5}">
                      <a16:colId xmlns:a16="http://schemas.microsoft.com/office/drawing/2014/main" xmlns="" val="926789456"/>
                    </a:ext>
                  </a:extLst>
                </a:gridCol>
                <a:gridCol w="1995370">
                  <a:extLst>
                    <a:ext uri="{9D8B030D-6E8A-4147-A177-3AD203B41FA5}">
                      <a16:colId xmlns:a16="http://schemas.microsoft.com/office/drawing/2014/main" xmlns="" val="432956887"/>
                    </a:ext>
                  </a:extLst>
                </a:gridCol>
              </a:tblGrid>
              <a:tr h="633237">
                <a:tc>
                  <a:txBody>
                    <a:bodyPr/>
                    <a:lstStyle/>
                    <a:p>
                      <a:r>
                        <a:rPr lang="en-US" dirty="0"/>
                        <a:t>Paper Name</a:t>
                      </a:r>
                    </a:p>
                  </a:txBody>
                  <a:tcPr/>
                </a:tc>
                <a:tc>
                  <a:txBody>
                    <a:bodyPr/>
                    <a:lstStyle/>
                    <a:p>
                      <a:r>
                        <a:rPr lang="en-US" dirty="0"/>
                        <a:t>Dataset</a:t>
                      </a:r>
                    </a:p>
                  </a:txBody>
                  <a:tcPr/>
                </a:tc>
                <a:tc>
                  <a:txBody>
                    <a:bodyPr/>
                    <a:lstStyle/>
                    <a:p>
                      <a:r>
                        <a:rPr lang="en-US" dirty="0"/>
                        <a:t># of Classes</a:t>
                      </a:r>
                    </a:p>
                  </a:txBody>
                  <a:tcPr/>
                </a:tc>
                <a:tc>
                  <a:txBody>
                    <a:bodyPr/>
                    <a:lstStyle/>
                    <a:p>
                      <a:r>
                        <a:rPr lang="en-US" dirty="0"/>
                        <a:t>Preprocessing</a:t>
                      </a:r>
                    </a:p>
                  </a:txBody>
                  <a:tcPr/>
                </a:tc>
                <a:tc>
                  <a:txBody>
                    <a:bodyPr/>
                    <a:lstStyle/>
                    <a:p>
                      <a:r>
                        <a:rPr lang="en-US" dirty="0"/>
                        <a:t>Feature Extraction and Classification</a:t>
                      </a:r>
                    </a:p>
                  </a:txBody>
                  <a:tcPr/>
                </a:tc>
                <a:tc>
                  <a:txBody>
                    <a:bodyPr/>
                    <a:lstStyle/>
                    <a:p>
                      <a:r>
                        <a:rPr lang="en-US" dirty="0"/>
                        <a:t>Accuracy</a:t>
                      </a:r>
                    </a:p>
                  </a:txBody>
                  <a:tcPr/>
                </a:tc>
                <a:tc>
                  <a:txBody>
                    <a:bodyPr/>
                    <a:lstStyle/>
                    <a:p>
                      <a:r>
                        <a:rPr lang="en-US" dirty="0"/>
                        <a:t>Comment</a:t>
                      </a:r>
                    </a:p>
                  </a:txBody>
                  <a:tcPr/>
                </a:tc>
                <a:extLst>
                  <a:ext uri="{0D108BD9-81ED-4DB2-BD59-A6C34878D82A}">
                    <a16:rowId xmlns:a16="http://schemas.microsoft.com/office/drawing/2014/main" xmlns="" val="3111362894"/>
                  </a:ext>
                </a:extLst>
              </a:tr>
              <a:tr h="2815843">
                <a:tc>
                  <a:txBody>
                    <a:bodyPr/>
                    <a:lstStyle/>
                    <a:p>
                      <a:r>
                        <a:rPr lang="en-US" sz="1400" kern="1200" dirty="0">
                          <a:solidFill>
                            <a:schemeClr val="dk1"/>
                          </a:solidFill>
                          <a:effectLst/>
                          <a:latin typeface="+mn-lt"/>
                          <a:ea typeface="+mn-ea"/>
                          <a:cs typeface="+mn-cs"/>
                        </a:rPr>
                        <a:t>Defect detection of hot rolled steels with a new object detection framework called classification priority network</a:t>
                      </a:r>
                      <a:endParaRPr lang="en-US" sz="1400" dirty="0"/>
                    </a:p>
                  </a:txBody>
                  <a:tcPr/>
                </a:tc>
                <a:tc>
                  <a:txBody>
                    <a:bodyPr/>
                    <a:lstStyle/>
                    <a:p>
                      <a:r>
                        <a:rPr lang="en-US" sz="1800" kern="1200" dirty="0">
                          <a:solidFill>
                            <a:schemeClr val="dk1"/>
                          </a:solidFill>
                          <a:effectLst/>
                          <a:latin typeface="+mn-lt"/>
                          <a:ea typeface="+mn-ea"/>
                          <a:cs typeface="+mn-cs"/>
                        </a:rPr>
                        <a:t>hot rolled steel strips + hot rolled steel plates datasets.</a:t>
                      </a:r>
                      <a:endParaRPr lang="en-US" dirty="0"/>
                    </a:p>
                  </a:txBody>
                  <a:tcPr/>
                </a:tc>
                <a:tc>
                  <a:txBody>
                    <a:bodyPr/>
                    <a:lstStyle/>
                    <a:p>
                      <a:r>
                        <a:rPr lang="en-US" dirty="0"/>
                        <a:t>9 Classes.</a:t>
                      </a:r>
                    </a:p>
                  </a:txBody>
                  <a:tcPr/>
                </a:tc>
                <a:tc>
                  <a:txBody>
                    <a:bodyPr/>
                    <a:lstStyle/>
                    <a:p>
                      <a:r>
                        <a:rPr lang="en-US" sz="1800" kern="1200" dirty="0">
                          <a:solidFill>
                            <a:schemeClr val="dk1"/>
                          </a:solidFill>
                          <a:effectLst/>
                          <a:latin typeface="+mn-lt"/>
                          <a:ea typeface="+mn-ea"/>
                          <a:cs typeface="+mn-cs"/>
                        </a:rPr>
                        <a:t>gaussian blur, mean filtering and random dropout.</a:t>
                      </a:r>
                      <a:endParaRPr lang="en-US" dirty="0"/>
                    </a:p>
                  </a:txBody>
                  <a:tcPr/>
                </a:tc>
                <a:tc>
                  <a:txBody>
                    <a:bodyPr/>
                    <a:lstStyle/>
                    <a:p>
                      <a:r>
                        <a:rPr lang="en-US" dirty="0"/>
                        <a:t>Deep Learning Model:</a:t>
                      </a:r>
                    </a:p>
                    <a:p>
                      <a:r>
                        <a:rPr lang="en-US" sz="1800" kern="1200" dirty="0">
                          <a:solidFill>
                            <a:schemeClr val="dk1"/>
                          </a:solidFill>
                          <a:effectLst/>
                          <a:latin typeface="+mn-lt"/>
                          <a:ea typeface="+mn-ea"/>
                          <a:cs typeface="+mn-cs"/>
                        </a:rPr>
                        <a:t>classification priority network (CPN), </a:t>
                      </a:r>
                      <a:endParaRPr lang="en-US" dirty="0"/>
                    </a:p>
                    <a:p>
                      <a:r>
                        <a:rPr lang="en-US" sz="1800" kern="1200" dirty="0">
                          <a:solidFill>
                            <a:schemeClr val="dk1"/>
                          </a:solidFill>
                          <a:effectLst/>
                          <a:latin typeface="+mn-lt"/>
                          <a:ea typeface="+mn-ea"/>
                          <a:cs typeface="+mn-cs"/>
                        </a:rPr>
                        <a:t>multi-group convolutional neural network (MG-CNN).</a:t>
                      </a:r>
                      <a:endParaRPr lang="en-US"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kern="1200" dirty="0">
                          <a:solidFill>
                            <a:schemeClr val="dk1"/>
                          </a:solidFill>
                          <a:effectLst/>
                          <a:latin typeface="+mn-lt"/>
                          <a:ea typeface="+mn-ea"/>
                          <a:cs typeface="+mn-cs"/>
                        </a:rPr>
                        <a:t>accuracy: CPN (Classification rate, Detection rate)98.3% 96%.</a:t>
                      </a:r>
                    </a:p>
                    <a:p>
                      <a:endParaRPr lang="en-US"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kern="1200" dirty="0">
                          <a:solidFill>
                            <a:schemeClr val="dk1"/>
                          </a:solidFill>
                          <a:effectLst/>
                          <a:latin typeface="+mn-lt"/>
                          <a:ea typeface="+mn-ea"/>
                          <a:cs typeface="+mn-cs"/>
                        </a:rPr>
                        <a:t>- there is no explicit feature extraction in CNN. By optimizing the weights of the convolutional layers, all the feature descriptors are learned adaptively.</a:t>
                      </a:r>
                    </a:p>
                  </a:txBody>
                  <a:tcPr/>
                </a:tc>
                <a:extLst>
                  <a:ext uri="{0D108BD9-81ED-4DB2-BD59-A6C34878D82A}">
                    <a16:rowId xmlns:a16="http://schemas.microsoft.com/office/drawing/2014/main" xmlns="" val="589498489"/>
                  </a:ext>
                </a:extLst>
              </a:tr>
              <a:tr h="2261562">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400" kern="1200" dirty="0">
                          <a:solidFill>
                            <a:schemeClr val="dk1"/>
                          </a:solidFill>
                          <a:effectLst/>
                          <a:latin typeface="+mn-lt"/>
                          <a:ea typeface="+mn-ea"/>
                          <a:cs typeface="+mn-cs"/>
                        </a:rPr>
                        <a:t>An Algorithm for Surface Defect Identiﬁcation of Steel Plates Based on Genetic Algorithm and Extreme Learning Machine</a:t>
                      </a:r>
                    </a:p>
                    <a:p>
                      <a:endParaRPr lang="en-US" sz="1400" dirty="0"/>
                    </a:p>
                  </a:txBody>
                  <a:tcPr/>
                </a:tc>
                <a:tc>
                  <a:txBody>
                    <a:bodyPr/>
                    <a:lstStyle/>
                    <a:p>
                      <a:r>
                        <a:rPr lang="en-US" sz="1800" kern="1200" dirty="0">
                          <a:solidFill>
                            <a:schemeClr val="dk1"/>
                          </a:solidFill>
                          <a:effectLst/>
                          <a:latin typeface="+mn-lt"/>
                          <a:ea typeface="+mn-ea"/>
                          <a:cs typeface="+mn-cs"/>
                        </a:rPr>
                        <a:t>hot rolled steel plates.</a:t>
                      </a:r>
                      <a:endParaRPr lang="en-US" dirty="0"/>
                    </a:p>
                  </a:txBody>
                  <a:tcPr/>
                </a:tc>
                <a:tc>
                  <a:txBody>
                    <a:bodyPr/>
                    <a:lstStyle/>
                    <a:p>
                      <a:r>
                        <a:rPr lang="en-US" dirty="0"/>
                        <a:t>11 Classes.</a:t>
                      </a:r>
                    </a:p>
                  </a:txBody>
                  <a:tcPr/>
                </a:tc>
                <a:tc>
                  <a:txBody>
                    <a:bodyPr/>
                    <a:lstStyle/>
                    <a:p>
                      <a:r>
                        <a:rPr lang="en-US" dirty="0"/>
                        <a:t>NO.</a:t>
                      </a:r>
                    </a:p>
                  </a:txBody>
                  <a:tcPr/>
                </a:tc>
                <a:tc>
                  <a:txBody>
                    <a:bodyPr/>
                    <a:lstStyle/>
                    <a:p>
                      <a:r>
                        <a:rPr lang="en-US" sz="1800" kern="1200" dirty="0">
                          <a:solidFill>
                            <a:schemeClr val="dk1"/>
                          </a:solidFill>
                          <a:effectLst/>
                          <a:latin typeface="+mn-lt"/>
                          <a:ea typeface="+mn-ea"/>
                          <a:cs typeface="+mn-cs"/>
                        </a:rPr>
                        <a:t>Feature Extractor:</a:t>
                      </a:r>
                    </a:p>
                    <a:p>
                      <a:r>
                        <a:rPr lang="en-US" sz="1800" kern="1200" dirty="0">
                          <a:solidFill>
                            <a:schemeClr val="dk1"/>
                          </a:solidFill>
                          <a:effectLst/>
                          <a:latin typeface="+mn-lt"/>
                          <a:ea typeface="+mn-ea"/>
                          <a:cs typeface="+mn-cs"/>
                        </a:rPr>
                        <a:t>Local Binary Pattern (LBP) operator.</a:t>
                      </a:r>
                    </a:p>
                    <a:p>
                      <a:endParaRPr lang="en-US" sz="1800" kern="1200" dirty="0">
                        <a:solidFill>
                          <a:schemeClr val="dk1"/>
                        </a:solidFill>
                        <a:effectLst/>
                        <a:latin typeface="+mn-lt"/>
                        <a:ea typeface="+mn-ea"/>
                        <a:cs typeface="+mn-cs"/>
                      </a:endParaRPr>
                    </a:p>
                    <a:p>
                      <a:r>
                        <a:rPr lang="en-US" sz="1800" kern="1200" dirty="0">
                          <a:solidFill>
                            <a:schemeClr val="dk1"/>
                          </a:solidFill>
                          <a:effectLst/>
                          <a:latin typeface="+mn-lt"/>
                          <a:ea typeface="+mn-ea"/>
                          <a:cs typeface="+mn-cs"/>
                        </a:rPr>
                        <a:t>Classifier: ELM algorithm combined with a Genetic Algorithm .</a:t>
                      </a:r>
                      <a:endParaRPr lang="en-US" dirty="0"/>
                    </a:p>
                  </a:txBody>
                  <a:tcPr/>
                </a:tc>
                <a:tc>
                  <a:txBody>
                    <a:bodyPr/>
                    <a:lstStyle/>
                    <a:p>
                      <a:r>
                        <a:rPr lang="en-US" dirty="0"/>
                        <a:t>accuracy:</a:t>
                      </a:r>
                    </a:p>
                    <a:p>
                      <a:r>
                        <a:rPr lang="en-US" dirty="0"/>
                        <a:t>As average</a:t>
                      </a:r>
                    </a:p>
                    <a:p>
                      <a:r>
                        <a:rPr lang="en-US" dirty="0"/>
                        <a:t>96.38%.</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kern="1200" dirty="0">
                          <a:solidFill>
                            <a:schemeClr val="dk1"/>
                          </a:solidFill>
                          <a:effectLst/>
                          <a:latin typeface="+mn-lt"/>
                          <a:ea typeface="+mn-ea"/>
                          <a:cs typeface="+mn-cs"/>
                        </a:rPr>
                        <a:t>-about 5% higher than those obtained by the ELM algorithm.</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800" kern="1200" dirty="0">
                        <a:solidFill>
                          <a:schemeClr val="dk1"/>
                        </a:solidFill>
                        <a:effectLst/>
                        <a:latin typeface="+mn-lt"/>
                        <a:ea typeface="+mn-ea"/>
                        <a:cs typeface="+mn-cs"/>
                      </a:endParaRPr>
                    </a:p>
                  </a:txBody>
                  <a:tcPr/>
                </a:tc>
                <a:extLst>
                  <a:ext uri="{0D108BD9-81ED-4DB2-BD59-A6C34878D82A}">
                    <a16:rowId xmlns:a16="http://schemas.microsoft.com/office/drawing/2014/main" xmlns="" val="736389923"/>
                  </a:ext>
                </a:extLst>
              </a:tr>
            </a:tbl>
          </a:graphicData>
        </a:graphic>
      </p:graphicFrame>
    </p:spTree>
    <p:extLst>
      <p:ext uri="{BB962C8B-B14F-4D97-AF65-F5344CB8AC3E}">
        <p14:creationId xmlns:p14="http://schemas.microsoft.com/office/powerpoint/2010/main" xmlns="" val="252925657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xmlns="" id="{3B69E2CD-9573-456C-A436-56DF99BD5374}"/>
              </a:ext>
            </a:extLst>
          </p:cNvPr>
          <p:cNvGraphicFramePr>
            <a:graphicFrameLocks noGrp="1"/>
          </p:cNvGraphicFramePr>
          <p:nvPr>
            <p:extLst>
              <p:ext uri="{D42A27DB-BD31-4B8C-83A1-F6EECF244321}">
                <p14:modId xmlns:p14="http://schemas.microsoft.com/office/powerpoint/2010/main" xmlns="" val="2726876153"/>
              </p:ext>
            </p:extLst>
          </p:nvPr>
        </p:nvGraphicFramePr>
        <p:xfrm>
          <a:off x="467945" y="822960"/>
          <a:ext cx="11256110" cy="5212080"/>
        </p:xfrm>
        <a:graphic>
          <a:graphicData uri="http://schemas.openxmlformats.org/drawingml/2006/table">
            <a:tbl>
              <a:tblPr firstRow="1" bandRow="1">
                <a:tableStyleId>{5C22544A-7EE6-4342-B048-85BDC9FD1C3A}</a:tableStyleId>
              </a:tblPr>
              <a:tblGrid>
                <a:gridCol w="1536277">
                  <a:extLst>
                    <a:ext uri="{9D8B030D-6E8A-4147-A177-3AD203B41FA5}">
                      <a16:colId xmlns:a16="http://schemas.microsoft.com/office/drawing/2014/main" xmlns="" val="710187097"/>
                    </a:ext>
                  </a:extLst>
                </a:gridCol>
                <a:gridCol w="1057133">
                  <a:extLst>
                    <a:ext uri="{9D8B030D-6E8A-4147-A177-3AD203B41FA5}">
                      <a16:colId xmlns:a16="http://schemas.microsoft.com/office/drawing/2014/main" xmlns="" val="319657861"/>
                    </a:ext>
                  </a:extLst>
                </a:gridCol>
                <a:gridCol w="1280919">
                  <a:extLst>
                    <a:ext uri="{9D8B030D-6E8A-4147-A177-3AD203B41FA5}">
                      <a16:colId xmlns:a16="http://schemas.microsoft.com/office/drawing/2014/main" xmlns="" val="3830793982"/>
                    </a:ext>
                  </a:extLst>
                </a:gridCol>
                <a:gridCol w="1768649">
                  <a:extLst>
                    <a:ext uri="{9D8B030D-6E8A-4147-A177-3AD203B41FA5}">
                      <a16:colId xmlns:a16="http://schemas.microsoft.com/office/drawing/2014/main" xmlns="" val="2502596263"/>
                    </a:ext>
                  </a:extLst>
                </a:gridCol>
                <a:gridCol w="2317860">
                  <a:extLst>
                    <a:ext uri="{9D8B030D-6E8A-4147-A177-3AD203B41FA5}">
                      <a16:colId xmlns:a16="http://schemas.microsoft.com/office/drawing/2014/main" xmlns="" val="3039732588"/>
                    </a:ext>
                  </a:extLst>
                </a:gridCol>
                <a:gridCol w="1340450">
                  <a:extLst>
                    <a:ext uri="{9D8B030D-6E8A-4147-A177-3AD203B41FA5}">
                      <a16:colId xmlns:a16="http://schemas.microsoft.com/office/drawing/2014/main" xmlns="" val="2058750996"/>
                    </a:ext>
                  </a:extLst>
                </a:gridCol>
                <a:gridCol w="1954822">
                  <a:extLst>
                    <a:ext uri="{9D8B030D-6E8A-4147-A177-3AD203B41FA5}">
                      <a16:colId xmlns:a16="http://schemas.microsoft.com/office/drawing/2014/main" xmlns="" val="785438264"/>
                    </a:ext>
                  </a:extLst>
                </a:gridCol>
              </a:tblGrid>
              <a:tr h="605456">
                <a:tc>
                  <a:txBody>
                    <a:bodyPr/>
                    <a:lstStyle/>
                    <a:p>
                      <a:r>
                        <a:rPr lang="en-US" dirty="0"/>
                        <a:t>Paper Name</a:t>
                      </a:r>
                    </a:p>
                  </a:txBody>
                  <a:tcPr/>
                </a:tc>
                <a:tc>
                  <a:txBody>
                    <a:bodyPr/>
                    <a:lstStyle/>
                    <a:p>
                      <a:r>
                        <a:rPr lang="en-US" dirty="0"/>
                        <a:t>Dataset</a:t>
                      </a:r>
                    </a:p>
                  </a:txBody>
                  <a:tcPr/>
                </a:tc>
                <a:tc>
                  <a:txBody>
                    <a:bodyPr/>
                    <a:lstStyle/>
                    <a:p>
                      <a:r>
                        <a:rPr lang="en-US" dirty="0"/>
                        <a:t># of Classes</a:t>
                      </a:r>
                    </a:p>
                  </a:txBody>
                  <a:tcPr/>
                </a:tc>
                <a:tc>
                  <a:txBody>
                    <a:bodyPr/>
                    <a:lstStyle/>
                    <a:p>
                      <a:r>
                        <a:rPr lang="en-US" dirty="0"/>
                        <a:t>Preprocessing</a:t>
                      </a:r>
                    </a:p>
                  </a:txBody>
                  <a:tcPr/>
                </a:tc>
                <a:tc>
                  <a:txBody>
                    <a:bodyPr/>
                    <a:lstStyle/>
                    <a:p>
                      <a:r>
                        <a:rPr lang="en-US" dirty="0"/>
                        <a:t>Feature Extraction and Classification</a:t>
                      </a:r>
                    </a:p>
                  </a:txBody>
                  <a:tcPr/>
                </a:tc>
                <a:tc>
                  <a:txBody>
                    <a:bodyPr/>
                    <a:lstStyle/>
                    <a:p>
                      <a:r>
                        <a:rPr lang="en-US" dirty="0"/>
                        <a:t>Accuracy</a:t>
                      </a:r>
                    </a:p>
                  </a:txBody>
                  <a:tcPr/>
                </a:tc>
                <a:tc>
                  <a:txBody>
                    <a:bodyPr/>
                    <a:lstStyle/>
                    <a:p>
                      <a:r>
                        <a:rPr lang="en-US" dirty="0"/>
                        <a:t>Comment</a:t>
                      </a:r>
                    </a:p>
                  </a:txBody>
                  <a:tcPr/>
                </a:tc>
                <a:extLst>
                  <a:ext uri="{0D108BD9-81ED-4DB2-BD59-A6C34878D82A}">
                    <a16:rowId xmlns:a16="http://schemas.microsoft.com/office/drawing/2014/main" xmlns="" val="1420650499"/>
                  </a:ext>
                </a:extLst>
              </a:tr>
              <a:tr h="605456">
                <a:tc>
                  <a:txBody>
                    <a:bodyPr/>
                    <a:lstStyle/>
                    <a:p>
                      <a:r>
                        <a:rPr lang="en-US" sz="1400" kern="1200" dirty="0">
                          <a:solidFill>
                            <a:schemeClr val="dk1"/>
                          </a:solidFill>
                          <a:effectLst/>
                          <a:latin typeface="+mn-lt"/>
                          <a:ea typeface="+mn-ea"/>
                          <a:cs typeface="+mn-cs"/>
                        </a:rPr>
                        <a:t>SteelSurfaceDefectDetectionUsingTextureSegmentationBasedonMultifractalDimension</a:t>
                      </a:r>
                      <a:endParaRPr lang="en-US" sz="1400" dirty="0"/>
                    </a:p>
                  </a:txBody>
                  <a:tcPr/>
                </a:tc>
                <a:tc>
                  <a:txBody>
                    <a:bodyPr/>
                    <a:lstStyle/>
                    <a:p>
                      <a:r>
                        <a:rPr lang="en-US" dirty="0"/>
                        <a:t>unknown</a:t>
                      </a:r>
                    </a:p>
                  </a:txBody>
                  <a:tcPr/>
                </a:tc>
                <a:tc>
                  <a:txBody>
                    <a:bodyPr/>
                    <a:lstStyle/>
                    <a:p>
                      <a:r>
                        <a:rPr lang="en-US" dirty="0"/>
                        <a:t>6 classes.</a:t>
                      </a:r>
                    </a:p>
                  </a:txBody>
                  <a:tcPr/>
                </a:tc>
                <a:tc>
                  <a:txBody>
                    <a:bodyPr/>
                    <a:lstStyle/>
                    <a:p>
                      <a:r>
                        <a:rPr lang="en-US" sz="1800" kern="1200" dirty="0">
                          <a:solidFill>
                            <a:schemeClr val="dk1"/>
                          </a:solidFill>
                          <a:effectLst/>
                          <a:latin typeface="+mn-lt"/>
                          <a:ea typeface="+mn-ea"/>
                          <a:cs typeface="+mn-cs"/>
                        </a:rPr>
                        <a:t>temporal </a:t>
                      </a:r>
                    </a:p>
                    <a:p>
                      <a:r>
                        <a:rPr lang="en-US" sz="1800" kern="1200" dirty="0">
                          <a:solidFill>
                            <a:schemeClr val="dk1"/>
                          </a:solidFill>
                          <a:effectLst/>
                          <a:latin typeface="+mn-lt"/>
                          <a:ea typeface="+mn-ea"/>
                          <a:cs typeface="+mn-cs"/>
                        </a:rPr>
                        <a:t>Fourier  analysis.</a:t>
                      </a:r>
                      <a:endParaRPr lang="en-US" dirty="0"/>
                    </a:p>
                  </a:txBody>
                  <a:tcPr/>
                </a:tc>
                <a:tc>
                  <a:txBody>
                    <a:bodyPr/>
                    <a:lstStyle/>
                    <a:p>
                      <a:r>
                        <a:rPr lang="en-US" dirty="0"/>
                        <a:t>Feature Extractor:</a:t>
                      </a:r>
                    </a:p>
                    <a:p>
                      <a:r>
                        <a:rPr lang="en-US" sz="1800" kern="1200" dirty="0">
                          <a:solidFill>
                            <a:schemeClr val="dk1"/>
                          </a:solidFill>
                          <a:effectLst/>
                          <a:latin typeface="+mn-lt"/>
                          <a:ea typeface="+mn-ea"/>
                          <a:cs typeface="+mn-cs"/>
                        </a:rPr>
                        <a:t>multifractal dimension.</a:t>
                      </a:r>
                    </a:p>
                    <a:p>
                      <a:endParaRPr lang="en-US" sz="1800" kern="1200" dirty="0">
                        <a:solidFill>
                          <a:schemeClr val="dk1"/>
                        </a:solidFill>
                        <a:effectLst/>
                        <a:latin typeface="+mn-lt"/>
                        <a:ea typeface="+mn-ea"/>
                        <a:cs typeface="+mn-cs"/>
                      </a:endParaRPr>
                    </a:p>
                    <a:p>
                      <a:r>
                        <a:rPr lang="en-US" sz="1800" kern="1200" dirty="0">
                          <a:solidFill>
                            <a:schemeClr val="dk1"/>
                          </a:solidFill>
                          <a:effectLst/>
                          <a:latin typeface="+mn-lt"/>
                          <a:ea typeface="+mn-ea"/>
                          <a:cs typeface="+mn-cs"/>
                        </a:rPr>
                        <a:t>Classifier:</a:t>
                      </a:r>
                    </a:p>
                    <a:p>
                      <a:endParaRPr lang="en-US" dirty="0"/>
                    </a:p>
                  </a:txBody>
                  <a:tcPr/>
                </a:tc>
                <a:tc>
                  <a:txBody>
                    <a:bodyPr/>
                    <a:lstStyle/>
                    <a:p>
                      <a:r>
                        <a:rPr lang="en-US" dirty="0"/>
                        <a:t>accuracy </a:t>
                      </a:r>
                    </a:p>
                    <a:p>
                      <a:r>
                        <a:rPr lang="en-US" sz="1800" kern="1200" dirty="0">
                          <a:solidFill>
                            <a:schemeClr val="dk1"/>
                          </a:solidFill>
                          <a:effectLst/>
                          <a:latin typeface="+mn-lt"/>
                          <a:ea typeface="+mn-ea"/>
                          <a:cs typeface="+mn-cs"/>
                        </a:rPr>
                        <a:t>97.9%.</a:t>
                      </a:r>
                      <a:endParaRPr lang="en-US" dirty="0"/>
                    </a:p>
                  </a:txBody>
                  <a:tcPr/>
                </a:tc>
                <a:tc>
                  <a:txBody>
                    <a:bodyPr/>
                    <a:lstStyle/>
                    <a:p>
                      <a:endParaRPr lang="en-US" dirty="0"/>
                    </a:p>
                  </a:txBody>
                  <a:tcPr/>
                </a:tc>
                <a:extLst>
                  <a:ext uri="{0D108BD9-81ED-4DB2-BD59-A6C34878D82A}">
                    <a16:rowId xmlns:a16="http://schemas.microsoft.com/office/drawing/2014/main" xmlns="" val="4158254799"/>
                  </a:ext>
                </a:extLst>
              </a:tr>
              <a:tr h="605456">
                <a:tc>
                  <a:txBody>
                    <a:bodyPr/>
                    <a:lstStyle/>
                    <a:p>
                      <a:r>
                        <a:rPr lang="en-US" sz="1400" kern="1200" dirty="0">
                          <a:solidFill>
                            <a:schemeClr val="dk1"/>
                          </a:solidFill>
                          <a:effectLst/>
                          <a:latin typeface="+mn-lt"/>
                          <a:ea typeface="+mn-ea"/>
                          <a:cs typeface="+mn-cs"/>
                        </a:rPr>
                        <a:t>Surface   defect   classification   of   steels   with   a   new   semi-supervised   learning  </a:t>
                      </a:r>
                    </a:p>
                    <a:p>
                      <a:r>
                        <a:rPr lang="en-US" sz="1400" kern="1200" dirty="0">
                          <a:solidFill>
                            <a:schemeClr val="dk1"/>
                          </a:solidFill>
                          <a:effectLst/>
                          <a:latin typeface="+mn-lt"/>
                          <a:ea typeface="+mn-ea"/>
                          <a:cs typeface="+mn-cs"/>
                        </a:rPr>
                        <a:t>method </a:t>
                      </a:r>
                      <a:endParaRPr lang="en-US" sz="1400"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r>
                        <a:rPr lang="en-US" dirty="0"/>
                        <a:t>Feature Extractor:</a:t>
                      </a:r>
                    </a:p>
                    <a:p>
                      <a:r>
                        <a:rPr lang="en-US" sz="1800" kern="1200" dirty="0">
                          <a:solidFill>
                            <a:schemeClr val="dk1"/>
                          </a:solidFill>
                          <a:effectLst/>
                          <a:latin typeface="+mn-lt"/>
                          <a:ea typeface="+mn-ea"/>
                          <a:cs typeface="+mn-cs"/>
                        </a:rPr>
                        <a:t>scale-invariant feature transform (SIFT) and support vector machine (SVM).</a:t>
                      </a:r>
                    </a:p>
                    <a:p>
                      <a:endParaRPr lang="en-US" sz="1800" kern="1200" dirty="0">
                        <a:solidFill>
                          <a:schemeClr val="dk1"/>
                        </a:solidFill>
                        <a:effectLst/>
                        <a:latin typeface="+mn-lt"/>
                        <a:ea typeface="+mn-ea"/>
                        <a:cs typeface="+mn-cs"/>
                      </a:endParaRPr>
                    </a:p>
                    <a:p>
                      <a:r>
                        <a:rPr lang="en-US" sz="1800" kern="1200" dirty="0">
                          <a:solidFill>
                            <a:schemeClr val="dk1"/>
                          </a:solidFill>
                          <a:effectLst/>
                          <a:latin typeface="+mn-lt"/>
                          <a:ea typeface="+mn-ea"/>
                          <a:cs typeface="+mn-cs"/>
                        </a:rPr>
                        <a:t>Classifier:</a:t>
                      </a:r>
                    </a:p>
                    <a:p>
                      <a:r>
                        <a:rPr lang="en-US" sz="1800" kern="1200" dirty="0">
                          <a:solidFill>
                            <a:schemeClr val="dk1"/>
                          </a:solidFill>
                          <a:effectLst/>
                          <a:latin typeface="+mn-lt"/>
                          <a:ea typeface="+mn-ea"/>
                          <a:cs typeface="+mn-cs"/>
                        </a:rPr>
                        <a:t>SGAN , convolutional neural network (CNN) .</a:t>
                      </a:r>
                    </a:p>
                    <a:p>
                      <a:endParaRPr lang="en-US" dirty="0"/>
                    </a:p>
                  </a:txBody>
                  <a:tcPr/>
                </a:tc>
                <a:tc>
                  <a:txBody>
                    <a:bodyPr/>
                    <a:lstStyle/>
                    <a:p>
                      <a:r>
                        <a:rPr lang="en-US" dirty="0"/>
                        <a:t>accuracy </a:t>
                      </a:r>
                    </a:p>
                    <a:p>
                      <a:r>
                        <a:rPr lang="en-US" sz="1800" kern="1200" dirty="0">
                          <a:solidFill>
                            <a:schemeClr val="dk1"/>
                          </a:solidFill>
                          <a:effectLst/>
                          <a:latin typeface="+mn-lt"/>
                          <a:ea typeface="+mn-ea"/>
                          <a:cs typeface="+mn-cs"/>
                        </a:rPr>
                        <a:t>98%.</a:t>
                      </a:r>
                      <a:endParaRPr lang="en-US" dirty="0"/>
                    </a:p>
                    <a:p>
                      <a:endParaRPr lang="en-US" dirty="0"/>
                    </a:p>
                  </a:txBody>
                  <a:tcPr/>
                </a:tc>
                <a:tc>
                  <a:txBody>
                    <a:bodyPr/>
                    <a:lstStyle/>
                    <a:p>
                      <a:pPr algn="l"/>
                      <a:r>
                        <a:rPr lang="en-US" sz="1800" b="0" kern="1200" dirty="0">
                          <a:solidFill>
                            <a:schemeClr val="dk1"/>
                          </a:solidFill>
                          <a:effectLst/>
                          <a:latin typeface="+mn-lt"/>
                          <a:ea typeface="+mn-ea"/>
                          <a:cs typeface="+mn-cs"/>
                        </a:rPr>
                        <a:t>-the classification rates of these methods are relatively low and cannot meet industrial requirements.</a:t>
                      </a:r>
                    </a:p>
                    <a:p>
                      <a:pPr algn="l"/>
                      <a:endParaRPr lang="en-US" b="0" dirty="0"/>
                    </a:p>
                  </a:txBody>
                  <a:tcPr/>
                </a:tc>
                <a:extLst>
                  <a:ext uri="{0D108BD9-81ED-4DB2-BD59-A6C34878D82A}">
                    <a16:rowId xmlns:a16="http://schemas.microsoft.com/office/drawing/2014/main" xmlns="" val="2433887331"/>
                  </a:ext>
                </a:extLst>
              </a:tr>
            </a:tbl>
          </a:graphicData>
        </a:graphic>
      </p:graphicFrame>
    </p:spTree>
    <p:extLst>
      <p:ext uri="{BB962C8B-B14F-4D97-AF65-F5344CB8AC3E}">
        <p14:creationId xmlns:p14="http://schemas.microsoft.com/office/powerpoint/2010/main" xmlns="" val="35623076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xmlns="" id="{F1843D3C-DAD1-45F8-B6DD-A4E51D13A427}"/>
              </a:ext>
            </a:extLst>
          </p:cNvPr>
          <p:cNvGraphicFramePr>
            <a:graphicFrameLocks noGrp="1"/>
          </p:cNvGraphicFramePr>
          <p:nvPr>
            <p:extLst>
              <p:ext uri="{D42A27DB-BD31-4B8C-83A1-F6EECF244321}">
                <p14:modId xmlns:p14="http://schemas.microsoft.com/office/powerpoint/2010/main" xmlns="" val="1945849658"/>
              </p:ext>
            </p:extLst>
          </p:nvPr>
        </p:nvGraphicFramePr>
        <p:xfrm>
          <a:off x="378069" y="395109"/>
          <a:ext cx="11473962" cy="6357910"/>
        </p:xfrm>
        <a:graphic>
          <a:graphicData uri="http://schemas.openxmlformats.org/drawingml/2006/table">
            <a:tbl>
              <a:tblPr firstRow="1" bandRow="1">
                <a:tableStyleId>{5C22544A-7EE6-4342-B048-85BDC9FD1C3A}</a:tableStyleId>
              </a:tblPr>
              <a:tblGrid>
                <a:gridCol w="1566011">
                  <a:extLst>
                    <a:ext uri="{9D8B030D-6E8A-4147-A177-3AD203B41FA5}">
                      <a16:colId xmlns:a16="http://schemas.microsoft.com/office/drawing/2014/main" xmlns="" val="315349750"/>
                    </a:ext>
                  </a:extLst>
                </a:gridCol>
                <a:gridCol w="1077593">
                  <a:extLst>
                    <a:ext uri="{9D8B030D-6E8A-4147-A177-3AD203B41FA5}">
                      <a16:colId xmlns:a16="http://schemas.microsoft.com/office/drawing/2014/main" xmlns="" val="1747166647"/>
                    </a:ext>
                  </a:extLst>
                </a:gridCol>
                <a:gridCol w="1305710">
                  <a:extLst>
                    <a:ext uri="{9D8B030D-6E8A-4147-A177-3AD203B41FA5}">
                      <a16:colId xmlns:a16="http://schemas.microsoft.com/office/drawing/2014/main" xmlns="" val="1235364354"/>
                    </a:ext>
                  </a:extLst>
                </a:gridCol>
                <a:gridCol w="1802879">
                  <a:extLst>
                    <a:ext uri="{9D8B030D-6E8A-4147-A177-3AD203B41FA5}">
                      <a16:colId xmlns:a16="http://schemas.microsoft.com/office/drawing/2014/main" xmlns="" val="406542782"/>
                    </a:ext>
                  </a:extLst>
                </a:gridCol>
                <a:gridCol w="2362720">
                  <a:extLst>
                    <a:ext uri="{9D8B030D-6E8A-4147-A177-3AD203B41FA5}">
                      <a16:colId xmlns:a16="http://schemas.microsoft.com/office/drawing/2014/main" xmlns="" val="2313861277"/>
                    </a:ext>
                  </a:extLst>
                </a:gridCol>
                <a:gridCol w="1366393">
                  <a:extLst>
                    <a:ext uri="{9D8B030D-6E8A-4147-A177-3AD203B41FA5}">
                      <a16:colId xmlns:a16="http://schemas.microsoft.com/office/drawing/2014/main" xmlns="" val="2194197679"/>
                    </a:ext>
                  </a:extLst>
                </a:gridCol>
                <a:gridCol w="1992656">
                  <a:extLst>
                    <a:ext uri="{9D8B030D-6E8A-4147-A177-3AD203B41FA5}">
                      <a16:colId xmlns:a16="http://schemas.microsoft.com/office/drawing/2014/main" xmlns="" val="3497230795"/>
                    </a:ext>
                  </a:extLst>
                </a:gridCol>
              </a:tblGrid>
              <a:tr h="688630">
                <a:tc>
                  <a:txBody>
                    <a:bodyPr/>
                    <a:lstStyle/>
                    <a:p>
                      <a:r>
                        <a:rPr lang="en-US" dirty="0"/>
                        <a:t>Paper Name</a:t>
                      </a:r>
                    </a:p>
                  </a:txBody>
                  <a:tcPr/>
                </a:tc>
                <a:tc>
                  <a:txBody>
                    <a:bodyPr/>
                    <a:lstStyle/>
                    <a:p>
                      <a:r>
                        <a:rPr lang="en-US" dirty="0"/>
                        <a:t>Dataset</a:t>
                      </a:r>
                    </a:p>
                  </a:txBody>
                  <a:tcPr/>
                </a:tc>
                <a:tc>
                  <a:txBody>
                    <a:bodyPr/>
                    <a:lstStyle/>
                    <a:p>
                      <a:r>
                        <a:rPr lang="en-US" dirty="0"/>
                        <a:t># of Classes</a:t>
                      </a:r>
                    </a:p>
                  </a:txBody>
                  <a:tcPr/>
                </a:tc>
                <a:tc>
                  <a:txBody>
                    <a:bodyPr/>
                    <a:lstStyle/>
                    <a:p>
                      <a:r>
                        <a:rPr lang="en-US" dirty="0"/>
                        <a:t>Preprocessing</a:t>
                      </a:r>
                    </a:p>
                  </a:txBody>
                  <a:tcPr/>
                </a:tc>
                <a:tc>
                  <a:txBody>
                    <a:bodyPr/>
                    <a:lstStyle/>
                    <a:p>
                      <a:r>
                        <a:rPr lang="en-US" dirty="0"/>
                        <a:t>Feature Extraction and Classification</a:t>
                      </a:r>
                    </a:p>
                  </a:txBody>
                  <a:tcPr/>
                </a:tc>
                <a:tc>
                  <a:txBody>
                    <a:bodyPr/>
                    <a:lstStyle/>
                    <a:p>
                      <a:r>
                        <a:rPr lang="en-US" dirty="0"/>
                        <a:t>Accuracy</a:t>
                      </a:r>
                    </a:p>
                  </a:txBody>
                  <a:tcPr/>
                </a:tc>
                <a:tc>
                  <a:txBody>
                    <a:bodyPr/>
                    <a:lstStyle/>
                    <a:p>
                      <a:r>
                        <a:rPr lang="en-US" dirty="0"/>
                        <a:t>Comment</a:t>
                      </a:r>
                    </a:p>
                  </a:txBody>
                  <a:tcPr/>
                </a:tc>
                <a:extLst>
                  <a:ext uri="{0D108BD9-81ED-4DB2-BD59-A6C34878D82A}">
                    <a16:rowId xmlns:a16="http://schemas.microsoft.com/office/drawing/2014/main" xmlns="" val="1479674180"/>
                  </a:ext>
                </a:extLst>
              </a:tr>
              <a:tr h="605456">
                <a:tc>
                  <a:txBody>
                    <a:bodyPr/>
                    <a:lstStyle/>
                    <a:p>
                      <a:r>
                        <a:rPr lang="en-US" sz="1400" kern="1200" dirty="0">
                          <a:solidFill>
                            <a:schemeClr val="dk1"/>
                          </a:solidFill>
                          <a:effectLst/>
                          <a:latin typeface="+mn-lt"/>
                          <a:ea typeface="+mn-ea"/>
                          <a:cs typeface="+mn-cs"/>
                        </a:rPr>
                        <a:t>A   deep-learning-based   approach   for   fast   and   robust   steel   surface   defects  </a:t>
                      </a:r>
                    </a:p>
                    <a:p>
                      <a:r>
                        <a:rPr lang="en-US" sz="1400" kern="1200" dirty="0">
                          <a:solidFill>
                            <a:schemeClr val="dk1"/>
                          </a:solidFill>
                          <a:effectLst/>
                          <a:latin typeface="+mn-lt"/>
                          <a:ea typeface="+mn-ea"/>
                          <a:cs typeface="+mn-cs"/>
                        </a:rPr>
                        <a:t>classification </a:t>
                      </a:r>
                      <a:endParaRPr lang="en-US" sz="1400" dirty="0"/>
                    </a:p>
                  </a:txBody>
                  <a:tcPr/>
                </a:tc>
                <a:tc>
                  <a:txBody>
                    <a:bodyPr/>
                    <a:lstStyle/>
                    <a:p>
                      <a:r>
                        <a:rPr lang="en-US" sz="1800" b="0" kern="1200" dirty="0">
                          <a:solidFill>
                            <a:schemeClr val="dk1"/>
                          </a:solidFill>
                          <a:effectLst/>
                          <a:latin typeface="+mn-lt"/>
                          <a:ea typeface="+mn-ea"/>
                          <a:cs typeface="+mn-cs"/>
                        </a:rPr>
                        <a:t>NEU.</a:t>
                      </a:r>
                      <a:endParaRPr lang="en-US" b="0" dirty="0"/>
                    </a:p>
                  </a:txBody>
                  <a:tcPr/>
                </a:tc>
                <a:tc>
                  <a:txBody>
                    <a:bodyPr/>
                    <a:lstStyle/>
                    <a:p>
                      <a:r>
                        <a:rPr lang="en-US" dirty="0"/>
                        <a:t>unknown</a:t>
                      </a:r>
                    </a:p>
                  </a:txBody>
                  <a:tcPr/>
                </a:tc>
                <a:tc>
                  <a:txBody>
                    <a:bodyPr/>
                    <a:lstStyle/>
                    <a:p>
                      <a:r>
                        <a:rPr lang="en-US" dirty="0"/>
                        <a:t>No.</a:t>
                      </a:r>
                    </a:p>
                  </a:txBody>
                  <a:tcPr/>
                </a:tc>
                <a:tc>
                  <a:txBody>
                    <a:bodyPr/>
                    <a:lstStyle/>
                    <a:p>
                      <a:r>
                        <a:rPr lang="en-US" sz="1800" kern="1200" dirty="0">
                          <a:solidFill>
                            <a:schemeClr val="dk1"/>
                          </a:solidFill>
                          <a:effectLst/>
                          <a:latin typeface="+mn-lt"/>
                          <a:ea typeface="+mn-ea"/>
                          <a:cs typeface="+mn-cs"/>
                        </a:rPr>
                        <a:t>Feature Extraction: GLCM , AELTP , AECLBP. </a:t>
                      </a:r>
                    </a:p>
                    <a:p>
                      <a:endParaRPr lang="en-US" sz="1800" kern="1200" dirty="0">
                        <a:solidFill>
                          <a:schemeClr val="dk1"/>
                        </a:solidFill>
                        <a:effectLst/>
                        <a:latin typeface="+mn-lt"/>
                        <a:ea typeface="+mn-ea"/>
                        <a:cs typeface="+mn-cs"/>
                      </a:endParaRPr>
                    </a:p>
                    <a:p>
                      <a:r>
                        <a:rPr lang="en-US" sz="1800" kern="1200" dirty="0">
                          <a:solidFill>
                            <a:schemeClr val="dk1"/>
                          </a:solidFill>
                          <a:effectLst/>
                          <a:latin typeface="+mn-lt"/>
                          <a:ea typeface="+mn-ea"/>
                          <a:cs typeface="+mn-cs"/>
                        </a:rPr>
                        <a:t>Classifier:</a:t>
                      </a:r>
                    </a:p>
                    <a:p>
                      <a:r>
                        <a:rPr lang="en-US" sz="1800" kern="1200" dirty="0">
                          <a:solidFill>
                            <a:schemeClr val="dk1"/>
                          </a:solidFill>
                          <a:effectLst/>
                          <a:latin typeface="+mn-lt"/>
                          <a:ea typeface="+mn-ea"/>
                          <a:cs typeface="+mn-cs"/>
                        </a:rPr>
                        <a:t>SVM , NNC , MLR .</a:t>
                      </a:r>
                      <a:endParaRPr lang="en-US" dirty="0"/>
                    </a:p>
                  </a:txBody>
                  <a:tcPr/>
                </a:tc>
                <a:tc>
                  <a:txBody>
                    <a:bodyPr/>
                    <a:lstStyle/>
                    <a:p>
                      <a:r>
                        <a:rPr lang="en-US" dirty="0"/>
                        <a:t>accuracy:</a:t>
                      </a:r>
                    </a:p>
                    <a:p>
                      <a:r>
                        <a:rPr lang="en-US" sz="1800" kern="1200" dirty="0">
                          <a:solidFill>
                            <a:schemeClr val="dk1"/>
                          </a:solidFill>
                          <a:effectLst/>
                          <a:latin typeface="+mn-lt"/>
                          <a:ea typeface="+mn-ea"/>
                          <a:cs typeface="+mn-cs"/>
                        </a:rPr>
                        <a:t>92.8% .</a:t>
                      </a:r>
                      <a:endParaRPr lang="en-US" dirty="0"/>
                    </a:p>
                  </a:txBody>
                  <a:tcPr/>
                </a:tc>
                <a:tc>
                  <a:txBody>
                    <a:bodyPr/>
                    <a:lstStyle/>
                    <a:p>
                      <a:r>
                        <a:rPr lang="en-US" sz="1800" kern="1200" dirty="0">
                          <a:solidFill>
                            <a:schemeClr val="dk1"/>
                          </a:solidFill>
                          <a:effectLst/>
                          <a:latin typeface="+mn-lt"/>
                          <a:ea typeface="+mn-ea"/>
                          <a:cs typeface="+mn-cs"/>
                        </a:rPr>
                        <a:t>light-weight CNN model runs over 100 fps on a computer equipped with a single NVIDIA </a:t>
                      </a:r>
                    </a:p>
                    <a:p>
                      <a:r>
                        <a:rPr lang="en-US" sz="1800" kern="1200" dirty="0">
                          <a:solidFill>
                            <a:schemeClr val="dk1"/>
                          </a:solidFill>
                          <a:effectLst/>
                          <a:latin typeface="+mn-lt"/>
                          <a:ea typeface="+mn-ea"/>
                          <a:cs typeface="+mn-cs"/>
                        </a:rPr>
                        <a:t>TITAN X Graphics Processing Unit (12G memory). </a:t>
                      </a:r>
                      <a:endParaRPr lang="en-US" dirty="0"/>
                    </a:p>
                  </a:txBody>
                  <a:tcPr/>
                </a:tc>
                <a:extLst>
                  <a:ext uri="{0D108BD9-81ED-4DB2-BD59-A6C34878D82A}">
                    <a16:rowId xmlns:a16="http://schemas.microsoft.com/office/drawing/2014/main" xmlns="" val="343710725"/>
                  </a:ext>
                </a:extLst>
              </a:tr>
              <a:tr h="605456">
                <a:tc>
                  <a:txBody>
                    <a:bodyPr/>
                    <a:lstStyle/>
                    <a:p>
                      <a:r>
                        <a:rPr lang="en-US" sz="1800" kern="1200" dirty="0">
                          <a:solidFill>
                            <a:schemeClr val="dk1"/>
                          </a:solidFill>
                          <a:effectLst/>
                          <a:latin typeface="+mn-lt"/>
                          <a:ea typeface="+mn-ea"/>
                          <a:cs typeface="+mn-cs"/>
                        </a:rPr>
                        <a:t>Steel Surface Defects Detection and Classification Using SIFT and </a:t>
                      </a:r>
                    </a:p>
                    <a:p>
                      <a:r>
                        <a:rPr lang="en-US" sz="1800" kern="1200" dirty="0">
                          <a:solidFill>
                            <a:schemeClr val="dk1"/>
                          </a:solidFill>
                          <a:effectLst/>
                          <a:latin typeface="+mn-lt"/>
                          <a:ea typeface="+mn-ea"/>
                          <a:cs typeface="+mn-cs"/>
                        </a:rPr>
                        <a:t>Voting Strategy</a:t>
                      </a:r>
                      <a:endParaRPr lang="en-US" dirty="0"/>
                    </a:p>
                  </a:txBody>
                  <a:tcPr/>
                </a:tc>
                <a:tc>
                  <a:txBody>
                    <a:bodyPr/>
                    <a:lstStyle/>
                    <a:p>
                      <a:r>
                        <a:rPr lang="en-US" dirty="0"/>
                        <a:t>unknown</a:t>
                      </a:r>
                    </a:p>
                  </a:txBody>
                  <a:tcPr/>
                </a:tc>
                <a:tc>
                  <a:txBody>
                    <a:bodyPr/>
                    <a:lstStyle/>
                    <a:p>
                      <a:r>
                        <a:rPr lang="en-US" dirty="0"/>
                        <a:t>unknown</a:t>
                      </a:r>
                    </a:p>
                  </a:txBody>
                  <a:tcPr/>
                </a:tc>
                <a:tc>
                  <a:txBody>
                    <a:bodyPr/>
                    <a:lstStyle/>
                    <a:p>
                      <a:r>
                        <a:rPr lang="en-US" dirty="0"/>
                        <a:t>No</a:t>
                      </a:r>
                    </a:p>
                  </a:txBody>
                  <a:tcPr/>
                </a:tc>
                <a:tc>
                  <a:txBody>
                    <a:bodyPr/>
                    <a:lstStyle/>
                    <a:p>
                      <a:r>
                        <a:rPr lang="en-US" dirty="0"/>
                        <a:t>Feature Extractor:</a:t>
                      </a:r>
                    </a:p>
                    <a:p>
                      <a:r>
                        <a:rPr lang="en-US" sz="1800" kern="1200" dirty="0">
                          <a:solidFill>
                            <a:schemeClr val="dk1"/>
                          </a:solidFill>
                          <a:effectLst/>
                          <a:latin typeface="+mn-lt"/>
                          <a:ea typeface="+mn-ea"/>
                          <a:cs typeface="+mn-cs"/>
                        </a:rPr>
                        <a:t>SIFT.</a:t>
                      </a:r>
                    </a:p>
                    <a:p>
                      <a:endParaRPr lang="en-US" sz="1800" kern="1200" dirty="0">
                        <a:solidFill>
                          <a:schemeClr val="dk1"/>
                        </a:solidFill>
                        <a:effectLst/>
                        <a:latin typeface="+mn-lt"/>
                        <a:ea typeface="+mn-ea"/>
                        <a:cs typeface="+mn-cs"/>
                      </a:endParaRPr>
                    </a:p>
                    <a:p>
                      <a:r>
                        <a:rPr lang="en-US" sz="1800" kern="1200" dirty="0">
                          <a:solidFill>
                            <a:schemeClr val="dk1"/>
                          </a:solidFill>
                          <a:effectLst/>
                          <a:latin typeface="+mn-lt"/>
                          <a:ea typeface="+mn-ea"/>
                          <a:cs typeface="+mn-cs"/>
                        </a:rPr>
                        <a:t>Classifier:</a:t>
                      </a:r>
                    </a:p>
                    <a:p>
                      <a:r>
                        <a:rPr lang="en-US" sz="1800" kern="1200" dirty="0">
                          <a:solidFill>
                            <a:schemeClr val="dk1"/>
                          </a:solidFill>
                          <a:effectLst/>
                          <a:latin typeface="+mn-lt"/>
                          <a:ea typeface="+mn-ea"/>
                          <a:cs typeface="+mn-cs"/>
                        </a:rPr>
                        <a:t>SVM .</a:t>
                      </a:r>
                      <a:endParaRPr lang="en-US" dirty="0"/>
                    </a:p>
                  </a:txBody>
                  <a:tcPr/>
                </a:tc>
                <a:tc>
                  <a:txBody>
                    <a:bodyPr/>
                    <a:lstStyle/>
                    <a:p>
                      <a:r>
                        <a:rPr lang="en-US" sz="1800" kern="1200" dirty="0">
                          <a:solidFill>
                            <a:schemeClr val="dk1"/>
                          </a:solidFill>
                          <a:effectLst/>
                          <a:latin typeface="+mn-lt"/>
                          <a:ea typeface="+mn-ea"/>
                          <a:cs typeface="+mn-cs"/>
                        </a:rPr>
                        <a:t>accuracy : 82.35%.</a:t>
                      </a:r>
                      <a:endParaRPr lang="en-US" dirty="0"/>
                    </a:p>
                  </a:txBody>
                  <a:tcPr/>
                </a:tc>
                <a:tc>
                  <a:txBody>
                    <a:bodyPr/>
                    <a:lstStyle/>
                    <a:p>
                      <a:r>
                        <a:rPr lang="en-US" sz="1800" kern="1200" dirty="0">
                          <a:solidFill>
                            <a:schemeClr val="dk1"/>
                          </a:solidFill>
                          <a:effectLst/>
                          <a:latin typeface="+mn-lt"/>
                          <a:ea typeface="+mn-ea"/>
                          <a:cs typeface="+mn-cs"/>
                        </a:rPr>
                        <a:t>multiple outputs </a:t>
                      </a:r>
                    </a:p>
                    <a:p>
                      <a:r>
                        <a:rPr lang="en-US" sz="1800" kern="1200" dirty="0">
                          <a:solidFill>
                            <a:schemeClr val="dk1"/>
                          </a:solidFill>
                          <a:effectLst/>
                          <a:latin typeface="+mn-lt"/>
                          <a:ea typeface="+mn-ea"/>
                          <a:cs typeface="+mn-cs"/>
                        </a:rPr>
                        <a:t>of a given input image with a specific defect type, we also propose a voting strategy for the </a:t>
                      </a:r>
                    </a:p>
                    <a:p>
                      <a:r>
                        <a:rPr lang="en-US" sz="1800" kern="1200" dirty="0">
                          <a:solidFill>
                            <a:schemeClr val="dk1"/>
                          </a:solidFill>
                          <a:effectLst/>
                          <a:latin typeface="+mn-lt"/>
                          <a:ea typeface="+mn-ea"/>
                          <a:cs typeface="+mn-cs"/>
                        </a:rPr>
                        <a:t>final decision based on the one-versus-all multiple classifiers.</a:t>
                      </a:r>
                      <a:endParaRPr lang="en-US" dirty="0"/>
                    </a:p>
                  </a:txBody>
                  <a:tcPr/>
                </a:tc>
                <a:extLst>
                  <a:ext uri="{0D108BD9-81ED-4DB2-BD59-A6C34878D82A}">
                    <a16:rowId xmlns:a16="http://schemas.microsoft.com/office/drawing/2014/main" xmlns="" val="2731885573"/>
                  </a:ext>
                </a:extLst>
              </a:tr>
            </a:tbl>
          </a:graphicData>
        </a:graphic>
      </p:graphicFrame>
    </p:spTree>
    <p:extLst>
      <p:ext uri="{BB962C8B-B14F-4D97-AF65-F5344CB8AC3E}">
        <p14:creationId xmlns:p14="http://schemas.microsoft.com/office/powerpoint/2010/main" xmlns="" val="139868531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xmlns="" id="{91078385-508F-45C2-92E4-D756F71458D8}"/>
              </a:ext>
            </a:extLst>
          </p:cNvPr>
          <p:cNvGraphicFramePr>
            <a:graphicFrameLocks noGrp="1"/>
          </p:cNvGraphicFramePr>
          <p:nvPr>
            <p:extLst>
              <p:ext uri="{D42A27DB-BD31-4B8C-83A1-F6EECF244321}">
                <p14:modId xmlns:p14="http://schemas.microsoft.com/office/powerpoint/2010/main" xmlns="" val="628753134"/>
              </p:ext>
            </p:extLst>
          </p:nvPr>
        </p:nvGraphicFramePr>
        <p:xfrm>
          <a:off x="389792" y="518201"/>
          <a:ext cx="11412416" cy="6248400"/>
        </p:xfrm>
        <a:graphic>
          <a:graphicData uri="http://schemas.openxmlformats.org/drawingml/2006/table">
            <a:tbl>
              <a:tblPr firstRow="1" bandRow="1">
                <a:tableStyleId>{5C22544A-7EE6-4342-B048-85BDC9FD1C3A}</a:tableStyleId>
              </a:tblPr>
              <a:tblGrid>
                <a:gridCol w="1557610">
                  <a:extLst>
                    <a:ext uri="{9D8B030D-6E8A-4147-A177-3AD203B41FA5}">
                      <a16:colId xmlns:a16="http://schemas.microsoft.com/office/drawing/2014/main" xmlns="" val="355868617"/>
                    </a:ext>
                  </a:extLst>
                </a:gridCol>
                <a:gridCol w="1071813">
                  <a:extLst>
                    <a:ext uri="{9D8B030D-6E8A-4147-A177-3AD203B41FA5}">
                      <a16:colId xmlns:a16="http://schemas.microsoft.com/office/drawing/2014/main" xmlns="" val="3973916737"/>
                    </a:ext>
                  </a:extLst>
                </a:gridCol>
                <a:gridCol w="1298707">
                  <a:extLst>
                    <a:ext uri="{9D8B030D-6E8A-4147-A177-3AD203B41FA5}">
                      <a16:colId xmlns:a16="http://schemas.microsoft.com/office/drawing/2014/main" xmlns="" val="442560540"/>
                    </a:ext>
                  </a:extLst>
                </a:gridCol>
                <a:gridCol w="1793209">
                  <a:extLst>
                    <a:ext uri="{9D8B030D-6E8A-4147-A177-3AD203B41FA5}">
                      <a16:colId xmlns:a16="http://schemas.microsoft.com/office/drawing/2014/main" xmlns="" val="2656608584"/>
                    </a:ext>
                  </a:extLst>
                </a:gridCol>
                <a:gridCol w="2350046">
                  <a:extLst>
                    <a:ext uri="{9D8B030D-6E8A-4147-A177-3AD203B41FA5}">
                      <a16:colId xmlns:a16="http://schemas.microsoft.com/office/drawing/2014/main" xmlns="" val="3027190482"/>
                    </a:ext>
                  </a:extLst>
                </a:gridCol>
                <a:gridCol w="1359064">
                  <a:extLst>
                    <a:ext uri="{9D8B030D-6E8A-4147-A177-3AD203B41FA5}">
                      <a16:colId xmlns:a16="http://schemas.microsoft.com/office/drawing/2014/main" xmlns="" val="1862722375"/>
                    </a:ext>
                  </a:extLst>
                </a:gridCol>
                <a:gridCol w="1981967">
                  <a:extLst>
                    <a:ext uri="{9D8B030D-6E8A-4147-A177-3AD203B41FA5}">
                      <a16:colId xmlns:a16="http://schemas.microsoft.com/office/drawing/2014/main" xmlns="" val="2628304220"/>
                    </a:ext>
                  </a:extLst>
                </a:gridCol>
              </a:tblGrid>
              <a:tr h="518119">
                <a:tc>
                  <a:txBody>
                    <a:bodyPr/>
                    <a:lstStyle/>
                    <a:p>
                      <a:r>
                        <a:rPr lang="en-US" dirty="0"/>
                        <a:t>Paper Name</a:t>
                      </a:r>
                    </a:p>
                  </a:txBody>
                  <a:tcPr/>
                </a:tc>
                <a:tc>
                  <a:txBody>
                    <a:bodyPr/>
                    <a:lstStyle/>
                    <a:p>
                      <a:r>
                        <a:rPr lang="en-US" dirty="0"/>
                        <a:t>Dataset</a:t>
                      </a:r>
                    </a:p>
                  </a:txBody>
                  <a:tcPr/>
                </a:tc>
                <a:tc>
                  <a:txBody>
                    <a:bodyPr/>
                    <a:lstStyle/>
                    <a:p>
                      <a:r>
                        <a:rPr lang="en-US" dirty="0"/>
                        <a:t># of Classes</a:t>
                      </a:r>
                    </a:p>
                  </a:txBody>
                  <a:tcPr/>
                </a:tc>
                <a:tc>
                  <a:txBody>
                    <a:bodyPr/>
                    <a:lstStyle/>
                    <a:p>
                      <a:r>
                        <a:rPr lang="en-US" dirty="0"/>
                        <a:t>Preprocessing</a:t>
                      </a:r>
                    </a:p>
                  </a:txBody>
                  <a:tcPr/>
                </a:tc>
                <a:tc>
                  <a:txBody>
                    <a:bodyPr/>
                    <a:lstStyle/>
                    <a:p>
                      <a:r>
                        <a:rPr lang="en-US" dirty="0"/>
                        <a:t>Feature Extraction and Classification</a:t>
                      </a:r>
                    </a:p>
                  </a:txBody>
                  <a:tcPr/>
                </a:tc>
                <a:tc>
                  <a:txBody>
                    <a:bodyPr/>
                    <a:lstStyle/>
                    <a:p>
                      <a:r>
                        <a:rPr lang="en-US" dirty="0"/>
                        <a:t>Accuracy</a:t>
                      </a:r>
                    </a:p>
                  </a:txBody>
                  <a:tcPr/>
                </a:tc>
                <a:tc>
                  <a:txBody>
                    <a:bodyPr/>
                    <a:lstStyle/>
                    <a:p>
                      <a:r>
                        <a:rPr lang="en-US" dirty="0"/>
                        <a:t>Comment</a:t>
                      </a:r>
                    </a:p>
                  </a:txBody>
                  <a:tcPr/>
                </a:tc>
                <a:extLst>
                  <a:ext uri="{0D108BD9-81ED-4DB2-BD59-A6C34878D82A}">
                    <a16:rowId xmlns:a16="http://schemas.microsoft.com/office/drawing/2014/main" xmlns="" val="1587696886"/>
                  </a:ext>
                </a:extLst>
              </a:tr>
              <a:tr h="692207">
                <a:tc>
                  <a:txBody>
                    <a:bodyPr/>
                    <a:lstStyle/>
                    <a:p>
                      <a:r>
                        <a:rPr lang="en-US" sz="1400" kern="1200" dirty="0">
                          <a:solidFill>
                            <a:schemeClr val="dk1"/>
                          </a:solidFill>
                          <a:effectLst/>
                          <a:latin typeface="+mn-lt"/>
                          <a:ea typeface="+mn-ea"/>
                          <a:cs typeface="+mn-cs"/>
                        </a:rPr>
                        <a:t> An End-to-end Steel Surface Defect Detection </a:t>
                      </a:r>
                    </a:p>
                    <a:p>
                      <a:r>
                        <a:rPr lang="en-US" sz="1400" kern="1200" dirty="0">
                          <a:solidFill>
                            <a:schemeClr val="dk1"/>
                          </a:solidFill>
                          <a:effectLst/>
                          <a:latin typeface="+mn-lt"/>
                          <a:ea typeface="+mn-ea"/>
                          <a:cs typeface="+mn-cs"/>
                        </a:rPr>
                        <a:t>Approach via Fusing Multiple Hierarchical </a:t>
                      </a:r>
                    </a:p>
                    <a:p>
                      <a:r>
                        <a:rPr lang="en-US" sz="1400" kern="1200" dirty="0">
                          <a:solidFill>
                            <a:schemeClr val="dk1"/>
                          </a:solidFill>
                          <a:effectLst/>
                          <a:latin typeface="+mn-lt"/>
                          <a:ea typeface="+mn-ea"/>
                          <a:cs typeface="+mn-cs"/>
                        </a:rPr>
                        <a:t>Features</a:t>
                      </a:r>
                      <a:endParaRPr lang="en-US" sz="1400" dirty="0"/>
                    </a:p>
                  </a:txBody>
                  <a:tcPr/>
                </a:tc>
                <a:tc>
                  <a:txBody>
                    <a:bodyPr/>
                    <a:lstStyle/>
                    <a:p>
                      <a:r>
                        <a:rPr lang="en-US" sz="1800" b="0" kern="1200" dirty="0">
                          <a:solidFill>
                            <a:schemeClr val="dk1"/>
                          </a:solidFill>
                          <a:effectLst/>
                          <a:latin typeface="+mn-lt"/>
                          <a:ea typeface="+mn-ea"/>
                          <a:cs typeface="+mn-cs"/>
                        </a:rPr>
                        <a:t>NEU.</a:t>
                      </a:r>
                      <a:endParaRPr lang="en-US" b="0" dirty="0"/>
                    </a:p>
                  </a:txBody>
                  <a:tcPr/>
                </a:tc>
                <a:tc>
                  <a:txBody>
                    <a:bodyPr/>
                    <a:lstStyle/>
                    <a:p>
                      <a:r>
                        <a:rPr lang="en-US" dirty="0"/>
                        <a:t>6 Classes.</a:t>
                      </a:r>
                    </a:p>
                  </a:txBody>
                  <a:tcPr/>
                </a:tc>
                <a:tc>
                  <a:txBody>
                    <a:bodyPr/>
                    <a:lstStyle/>
                    <a:p>
                      <a:r>
                        <a:rPr lang="en-US" dirty="0"/>
                        <a:t>No.</a:t>
                      </a:r>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xmlns="" val="724420019"/>
                  </a:ext>
                </a:extLst>
              </a:tr>
              <a:tr h="605456">
                <a:tc>
                  <a:txBody>
                    <a:bodyPr/>
                    <a:lstStyle/>
                    <a:p>
                      <a:r>
                        <a:rPr lang="en-US" sz="1400" kern="1200" dirty="0">
                          <a:solidFill>
                            <a:schemeClr val="dk1"/>
                          </a:solidFill>
                          <a:effectLst/>
                          <a:latin typeface="+mn-lt"/>
                          <a:ea typeface="+mn-ea"/>
                          <a:cs typeface="+mn-cs"/>
                        </a:rPr>
                        <a:t>This paper uses Deep convolution neural networks</a:t>
                      </a:r>
                    </a:p>
                    <a:p>
                      <a:r>
                        <a:rPr lang="en-US" sz="1400" kern="1200" dirty="0">
                          <a:solidFill>
                            <a:schemeClr val="dk1"/>
                          </a:solidFill>
                          <a:effectLst/>
                          <a:latin typeface="+mn-lt"/>
                          <a:ea typeface="+mn-ea"/>
                          <a:cs typeface="+mn-cs"/>
                        </a:rPr>
                        <a:t>(CNN) </a:t>
                      </a:r>
                      <a:endParaRPr lang="en-US" sz="1400" dirty="0"/>
                    </a:p>
                  </a:txBody>
                  <a:tcPr/>
                </a:tc>
                <a:tc>
                  <a:txBody>
                    <a:bodyPr/>
                    <a:lstStyle/>
                    <a:p>
                      <a:r>
                        <a:rPr lang="en-US" dirty="0"/>
                        <a:t>unknown</a:t>
                      </a:r>
                    </a:p>
                  </a:txBody>
                  <a:tcPr/>
                </a:tc>
                <a:tc>
                  <a:txBody>
                    <a:bodyPr/>
                    <a:lstStyle/>
                    <a:p>
                      <a:r>
                        <a:rPr lang="en-US" dirty="0"/>
                        <a:t>6 Classes.</a:t>
                      </a:r>
                    </a:p>
                  </a:txBody>
                  <a:tcPr/>
                </a:tc>
                <a:tc>
                  <a:txBody>
                    <a:bodyPr/>
                    <a:lstStyle/>
                    <a:p>
                      <a:r>
                        <a:rPr lang="en-US" sz="1800" kern="1200" dirty="0">
                          <a:solidFill>
                            <a:schemeClr val="dk1"/>
                          </a:solidFill>
                          <a:effectLst/>
                          <a:latin typeface="+mn-lt"/>
                          <a:ea typeface="+mn-ea"/>
                          <a:cs typeface="+mn-cs"/>
                        </a:rPr>
                        <a:t>Flipping and Rotation.</a:t>
                      </a:r>
                      <a:endParaRPr lang="en-US" dirty="0"/>
                    </a:p>
                  </a:txBody>
                  <a:tcPr/>
                </a:tc>
                <a:tc>
                  <a:txBody>
                    <a:bodyPr/>
                    <a:lstStyle/>
                    <a:p>
                      <a:r>
                        <a:rPr lang="en-US" dirty="0"/>
                        <a:t>Deep Learning Model:</a:t>
                      </a:r>
                    </a:p>
                    <a:p>
                      <a:r>
                        <a:rPr lang="en-US" dirty="0" err="1"/>
                        <a:t>GoogLeNet</a:t>
                      </a:r>
                      <a:r>
                        <a:rPr lang="en-US" dirty="0"/>
                        <a:t> and </a:t>
                      </a:r>
                      <a:r>
                        <a:rPr lang="en-US" dirty="0" err="1"/>
                        <a:t>ResNet</a:t>
                      </a:r>
                      <a:r>
                        <a:rPr lang="en-US" dirty="0"/>
                        <a:t>.</a:t>
                      </a:r>
                    </a:p>
                  </a:txBody>
                  <a:tcPr/>
                </a:tc>
                <a:tc>
                  <a:txBody>
                    <a:bodyPr/>
                    <a:lstStyle/>
                    <a:p>
                      <a:r>
                        <a:rPr lang="en-US" sz="1800" kern="1200" dirty="0">
                          <a:solidFill>
                            <a:schemeClr val="dk1"/>
                          </a:solidFill>
                          <a:effectLst/>
                          <a:latin typeface="+mn-lt"/>
                          <a:ea typeface="+mn-ea"/>
                          <a:cs typeface="+mn-cs"/>
                        </a:rPr>
                        <a:t>accuracy is 98.57%.</a:t>
                      </a:r>
                      <a:endParaRPr lang="en-US" dirty="0"/>
                    </a:p>
                  </a:txBody>
                  <a:tcPr/>
                </a:tc>
                <a:tc>
                  <a:txBody>
                    <a:bodyPr/>
                    <a:lstStyle/>
                    <a:p>
                      <a:r>
                        <a:rPr lang="en-US" dirty="0"/>
                        <a:t>To reduce the overfitting it used data augmentation, Dropout and Batch Normalization.</a:t>
                      </a:r>
                    </a:p>
                  </a:txBody>
                  <a:tcPr/>
                </a:tc>
                <a:extLst>
                  <a:ext uri="{0D108BD9-81ED-4DB2-BD59-A6C34878D82A}">
                    <a16:rowId xmlns:a16="http://schemas.microsoft.com/office/drawing/2014/main" xmlns="" val="2467692510"/>
                  </a:ext>
                </a:extLst>
              </a:tr>
              <a:tr h="605456">
                <a:tc>
                  <a:txBody>
                    <a:bodyPr/>
                    <a:lstStyle/>
                    <a:p>
                      <a:r>
                        <a:rPr lang="en-US" sz="1400" kern="1200" dirty="0">
                          <a:solidFill>
                            <a:schemeClr val="dk1"/>
                          </a:solidFill>
                          <a:effectLst/>
                          <a:latin typeface="+mn-lt"/>
                          <a:ea typeface="+mn-ea"/>
                          <a:cs typeface="+mn-cs"/>
                        </a:rPr>
                        <a:t>This paper uses the CAE</a:t>
                      </a:r>
                    </a:p>
                    <a:p>
                      <a:r>
                        <a:rPr lang="en-US" sz="1400" kern="1200" dirty="0">
                          <a:solidFill>
                            <a:schemeClr val="dk1"/>
                          </a:solidFill>
                          <a:effectLst/>
                          <a:latin typeface="+mn-lt"/>
                          <a:ea typeface="+mn-ea"/>
                          <a:cs typeface="+mn-cs"/>
                        </a:rPr>
                        <a:t>and Conventional Image Processing</a:t>
                      </a:r>
                      <a:endParaRPr lang="en-US" sz="1400" dirty="0"/>
                    </a:p>
                  </a:txBody>
                  <a:tcPr/>
                </a:tc>
                <a:tc>
                  <a:txBody>
                    <a:bodyPr/>
                    <a:lstStyle/>
                    <a:p>
                      <a:r>
                        <a:rPr lang="en-US" dirty="0"/>
                        <a:t>NEU.</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6  Classes.</a:t>
                      </a:r>
                    </a:p>
                  </a:txBody>
                  <a:tcPr/>
                </a:tc>
                <a:tc>
                  <a:txBody>
                    <a:bodyPr/>
                    <a:lstStyle/>
                    <a:p>
                      <a:r>
                        <a:rPr lang="en-US" dirty="0"/>
                        <a:t>Anomaly detection method,</a:t>
                      </a:r>
                    </a:p>
                    <a:p>
                      <a:r>
                        <a:rPr lang="en-US" dirty="0"/>
                        <a:t>Sharping,</a:t>
                      </a:r>
                    </a:p>
                    <a:p>
                      <a:r>
                        <a:rPr lang="en-US" dirty="0"/>
                        <a:t>Gaussian Blur.</a:t>
                      </a:r>
                    </a:p>
                  </a:txBody>
                  <a:tcPr/>
                </a:tc>
                <a:tc>
                  <a:txBody>
                    <a:bodyPr/>
                    <a:lstStyle/>
                    <a:p>
                      <a:r>
                        <a:rPr lang="en-US" dirty="0"/>
                        <a:t>Deep Learning Model:</a:t>
                      </a:r>
                    </a:p>
                    <a:p>
                      <a:r>
                        <a:rPr lang="en-US" dirty="0"/>
                        <a:t>CAE.</a:t>
                      </a:r>
                    </a:p>
                    <a:p>
                      <a:endParaRPr lang="en-US" dirty="0"/>
                    </a:p>
                  </a:txBody>
                  <a:tcPr/>
                </a:tc>
                <a:tc>
                  <a:txBody>
                    <a:bodyPr/>
                    <a:lstStyle/>
                    <a:p>
                      <a:r>
                        <a:rPr lang="en-US" dirty="0"/>
                        <a:t>Unknown.</a:t>
                      </a:r>
                    </a:p>
                  </a:txBody>
                  <a:tcPr/>
                </a:tc>
                <a:tc>
                  <a:txBody>
                    <a:bodyPr/>
                    <a:lstStyle/>
                    <a:p>
                      <a:r>
                        <a:rPr lang="en-US" dirty="0"/>
                        <a:t>Challenges of this dataset are not only the changed of illumination and material, but also regarding similarity of inter-class and diversity of intra-class.</a:t>
                      </a:r>
                    </a:p>
                  </a:txBody>
                  <a:tcPr/>
                </a:tc>
                <a:extLst>
                  <a:ext uri="{0D108BD9-81ED-4DB2-BD59-A6C34878D82A}">
                    <a16:rowId xmlns:a16="http://schemas.microsoft.com/office/drawing/2014/main" xmlns="" val="2882207789"/>
                  </a:ext>
                </a:extLst>
              </a:tr>
            </a:tbl>
          </a:graphicData>
        </a:graphic>
      </p:graphicFrame>
    </p:spTree>
    <p:extLst>
      <p:ext uri="{BB962C8B-B14F-4D97-AF65-F5344CB8AC3E}">
        <p14:creationId xmlns:p14="http://schemas.microsoft.com/office/powerpoint/2010/main" xmlns="" val="326627726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xmlns="" id="{11FE0320-ECB2-4062-B708-F26539DF63D4}"/>
              </a:ext>
            </a:extLst>
          </p:cNvPr>
          <p:cNvGraphicFramePr>
            <a:graphicFrameLocks noGrp="1"/>
          </p:cNvGraphicFramePr>
          <p:nvPr>
            <p:extLst>
              <p:ext uri="{D42A27DB-BD31-4B8C-83A1-F6EECF244321}">
                <p14:modId xmlns:p14="http://schemas.microsoft.com/office/powerpoint/2010/main" xmlns="" val="579683098"/>
              </p:ext>
            </p:extLst>
          </p:nvPr>
        </p:nvGraphicFramePr>
        <p:xfrm>
          <a:off x="363415" y="614507"/>
          <a:ext cx="11465170" cy="5852160"/>
        </p:xfrm>
        <a:graphic>
          <a:graphicData uri="http://schemas.openxmlformats.org/drawingml/2006/table">
            <a:tbl>
              <a:tblPr firstRow="1" bandRow="1">
                <a:tableStyleId>{5C22544A-7EE6-4342-B048-85BDC9FD1C3A}</a:tableStyleId>
              </a:tblPr>
              <a:tblGrid>
                <a:gridCol w="1564811">
                  <a:extLst>
                    <a:ext uri="{9D8B030D-6E8A-4147-A177-3AD203B41FA5}">
                      <a16:colId xmlns:a16="http://schemas.microsoft.com/office/drawing/2014/main" xmlns="" val="4028540139"/>
                    </a:ext>
                  </a:extLst>
                </a:gridCol>
                <a:gridCol w="1076767">
                  <a:extLst>
                    <a:ext uri="{9D8B030D-6E8A-4147-A177-3AD203B41FA5}">
                      <a16:colId xmlns:a16="http://schemas.microsoft.com/office/drawing/2014/main" xmlns="" val="1757801614"/>
                    </a:ext>
                  </a:extLst>
                </a:gridCol>
                <a:gridCol w="1304709">
                  <a:extLst>
                    <a:ext uri="{9D8B030D-6E8A-4147-A177-3AD203B41FA5}">
                      <a16:colId xmlns:a16="http://schemas.microsoft.com/office/drawing/2014/main" xmlns="" val="2247484672"/>
                    </a:ext>
                  </a:extLst>
                </a:gridCol>
                <a:gridCol w="1801498">
                  <a:extLst>
                    <a:ext uri="{9D8B030D-6E8A-4147-A177-3AD203B41FA5}">
                      <a16:colId xmlns:a16="http://schemas.microsoft.com/office/drawing/2014/main" xmlns="" val="2166466620"/>
                    </a:ext>
                  </a:extLst>
                </a:gridCol>
                <a:gridCol w="2360910">
                  <a:extLst>
                    <a:ext uri="{9D8B030D-6E8A-4147-A177-3AD203B41FA5}">
                      <a16:colId xmlns:a16="http://schemas.microsoft.com/office/drawing/2014/main" xmlns="" val="3480167052"/>
                    </a:ext>
                  </a:extLst>
                </a:gridCol>
                <a:gridCol w="1365346">
                  <a:extLst>
                    <a:ext uri="{9D8B030D-6E8A-4147-A177-3AD203B41FA5}">
                      <a16:colId xmlns:a16="http://schemas.microsoft.com/office/drawing/2014/main" xmlns="" val="2669788116"/>
                    </a:ext>
                  </a:extLst>
                </a:gridCol>
                <a:gridCol w="1991129">
                  <a:extLst>
                    <a:ext uri="{9D8B030D-6E8A-4147-A177-3AD203B41FA5}">
                      <a16:colId xmlns:a16="http://schemas.microsoft.com/office/drawing/2014/main" xmlns="" val="1541510737"/>
                    </a:ext>
                  </a:extLst>
                </a:gridCol>
              </a:tblGrid>
              <a:tr h="605456">
                <a:tc>
                  <a:txBody>
                    <a:bodyPr/>
                    <a:lstStyle/>
                    <a:p>
                      <a:r>
                        <a:rPr lang="en-US" dirty="0"/>
                        <a:t>Paper Name</a:t>
                      </a:r>
                    </a:p>
                  </a:txBody>
                  <a:tcPr/>
                </a:tc>
                <a:tc>
                  <a:txBody>
                    <a:bodyPr/>
                    <a:lstStyle/>
                    <a:p>
                      <a:r>
                        <a:rPr lang="en-US" dirty="0"/>
                        <a:t>Dataset</a:t>
                      </a:r>
                    </a:p>
                  </a:txBody>
                  <a:tcPr/>
                </a:tc>
                <a:tc>
                  <a:txBody>
                    <a:bodyPr/>
                    <a:lstStyle/>
                    <a:p>
                      <a:r>
                        <a:rPr lang="en-US" dirty="0"/>
                        <a:t># of Classes</a:t>
                      </a:r>
                    </a:p>
                  </a:txBody>
                  <a:tcPr/>
                </a:tc>
                <a:tc>
                  <a:txBody>
                    <a:bodyPr/>
                    <a:lstStyle/>
                    <a:p>
                      <a:r>
                        <a:rPr lang="en-US" dirty="0"/>
                        <a:t>Preprocessing</a:t>
                      </a:r>
                    </a:p>
                  </a:txBody>
                  <a:tcPr/>
                </a:tc>
                <a:tc>
                  <a:txBody>
                    <a:bodyPr/>
                    <a:lstStyle/>
                    <a:p>
                      <a:r>
                        <a:rPr lang="en-US" dirty="0"/>
                        <a:t>Feature Extraction and Classification</a:t>
                      </a:r>
                    </a:p>
                  </a:txBody>
                  <a:tcPr/>
                </a:tc>
                <a:tc>
                  <a:txBody>
                    <a:bodyPr/>
                    <a:lstStyle/>
                    <a:p>
                      <a:r>
                        <a:rPr lang="en-US" dirty="0"/>
                        <a:t>Accuracy</a:t>
                      </a:r>
                    </a:p>
                  </a:txBody>
                  <a:tcPr/>
                </a:tc>
                <a:tc>
                  <a:txBody>
                    <a:bodyPr/>
                    <a:lstStyle/>
                    <a:p>
                      <a:r>
                        <a:rPr lang="en-US" dirty="0"/>
                        <a:t>Comment</a:t>
                      </a:r>
                    </a:p>
                  </a:txBody>
                  <a:tcPr/>
                </a:tc>
                <a:extLst>
                  <a:ext uri="{0D108BD9-81ED-4DB2-BD59-A6C34878D82A}">
                    <a16:rowId xmlns:a16="http://schemas.microsoft.com/office/drawing/2014/main" xmlns="" val="3688359072"/>
                  </a:ext>
                </a:extLst>
              </a:tr>
              <a:tr h="605456">
                <a:tc>
                  <a:txBody>
                    <a:bodyPr/>
                    <a:lstStyle/>
                    <a:p>
                      <a:r>
                        <a:rPr lang="en-US" sz="1800" kern="1200" dirty="0">
                          <a:solidFill>
                            <a:schemeClr val="dk1"/>
                          </a:solidFill>
                          <a:effectLst/>
                          <a:latin typeface="+mn-lt"/>
                          <a:ea typeface="+mn-ea"/>
                          <a:cs typeface="+mn-cs"/>
                        </a:rPr>
                        <a:t>This paper uses the Slighter Faster R-CNN</a:t>
                      </a:r>
                      <a:endParaRPr lang="en-US" dirty="0"/>
                    </a:p>
                  </a:txBody>
                  <a:tcPr/>
                </a:tc>
                <a:tc>
                  <a:txBody>
                    <a:bodyPr/>
                    <a:lstStyle/>
                    <a:p>
                      <a:r>
                        <a:rPr lang="en-US" dirty="0"/>
                        <a:t>unknown</a:t>
                      </a:r>
                    </a:p>
                  </a:txBody>
                  <a:tcPr/>
                </a:tc>
                <a:tc>
                  <a:txBody>
                    <a:bodyPr/>
                    <a:lstStyle/>
                    <a:p>
                      <a:r>
                        <a:rPr lang="en-US" dirty="0"/>
                        <a:t>6 Classes.</a:t>
                      </a:r>
                    </a:p>
                  </a:txBody>
                  <a:tcPr/>
                </a:tc>
                <a:tc>
                  <a:txBody>
                    <a:bodyPr/>
                    <a:lstStyle/>
                    <a:p>
                      <a:r>
                        <a:rPr lang="en-US" sz="1800" kern="1200" dirty="0">
                          <a:solidFill>
                            <a:schemeClr val="dk1"/>
                          </a:solidFill>
                          <a:effectLst/>
                          <a:latin typeface="+mn-lt"/>
                          <a:ea typeface="+mn-ea"/>
                          <a:cs typeface="+mn-cs"/>
                        </a:rPr>
                        <a:t>sharpness augmentation and contrast augmentation.</a:t>
                      </a:r>
                      <a:endParaRPr lang="en-US" dirty="0"/>
                    </a:p>
                  </a:txBody>
                  <a:tcPr/>
                </a:tc>
                <a:tc>
                  <a:txBody>
                    <a:bodyPr/>
                    <a:lstStyle/>
                    <a:p>
                      <a:r>
                        <a:rPr lang="en-US" dirty="0"/>
                        <a:t>Deep Learning Model:</a:t>
                      </a:r>
                    </a:p>
                    <a:p>
                      <a:r>
                        <a:rPr lang="en-US" dirty="0"/>
                        <a:t>Faster R-CNN.</a:t>
                      </a:r>
                    </a:p>
                  </a:txBody>
                  <a:tcPr/>
                </a:tc>
                <a:tc>
                  <a:txBody>
                    <a:bodyPr/>
                    <a:lstStyle/>
                    <a:p>
                      <a:r>
                        <a:rPr lang="en-US" dirty="0"/>
                        <a:t>accuracy:</a:t>
                      </a:r>
                    </a:p>
                    <a:p>
                      <a:r>
                        <a:rPr lang="en-US" sz="1800" kern="1200" dirty="0">
                          <a:solidFill>
                            <a:schemeClr val="dk1"/>
                          </a:solidFill>
                          <a:effectLst/>
                          <a:latin typeface="+mn-lt"/>
                          <a:ea typeface="+mn-ea"/>
                          <a:cs typeface="+mn-cs"/>
                        </a:rPr>
                        <a:t>99% .</a:t>
                      </a:r>
                      <a:endParaRPr lang="en-US" dirty="0"/>
                    </a:p>
                  </a:txBody>
                  <a:tcPr/>
                </a:tc>
                <a:tc>
                  <a:txBody>
                    <a:bodyPr/>
                    <a:lstStyle/>
                    <a:p>
                      <a:endParaRPr lang="en-US" dirty="0"/>
                    </a:p>
                  </a:txBody>
                  <a:tcPr/>
                </a:tc>
                <a:extLst>
                  <a:ext uri="{0D108BD9-81ED-4DB2-BD59-A6C34878D82A}">
                    <a16:rowId xmlns:a16="http://schemas.microsoft.com/office/drawing/2014/main" xmlns="" val="1523231910"/>
                  </a:ext>
                </a:extLst>
              </a:tr>
              <a:tr h="605456">
                <a:tc>
                  <a:txBody>
                    <a:bodyPr/>
                    <a:lstStyle/>
                    <a:p>
                      <a:r>
                        <a:rPr lang="en-US" sz="1800" kern="1200" dirty="0">
                          <a:solidFill>
                            <a:schemeClr val="dk1"/>
                          </a:solidFill>
                          <a:effectLst/>
                          <a:latin typeface="+mn-lt"/>
                          <a:ea typeface="+mn-ea"/>
                          <a:cs typeface="+mn-cs"/>
                        </a:rPr>
                        <a:t>This paper uses An End-to-End Steel Strip Surface Defects Recognition System</a:t>
                      </a:r>
                      <a:endParaRPr lang="en-US" dirty="0"/>
                    </a:p>
                  </a:txBody>
                  <a:tcPr/>
                </a:tc>
                <a:tc>
                  <a:txBody>
                    <a:bodyPr/>
                    <a:lstStyle/>
                    <a:p>
                      <a:r>
                        <a:rPr lang="en-US" sz="1800" kern="1200" dirty="0">
                          <a:solidFill>
                            <a:schemeClr val="dk1"/>
                          </a:solidFill>
                          <a:effectLst/>
                          <a:latin typeface="+mn-lt"/>
                          <a:ea typeface="+mn-ea"/>
                          <a:cs typeface="+mn-cs"/>
                        </a:rPr>
                        <a:t>uses their dataset and </a:t>
                      </a:r>
                    </a:p>
                    <a:p>
                      <a:r>
                        <a:rPr lang="en-US" sz="1800" kern="1200" dirty="0">
                          <a:solidFill>
                            <a:schemeClr val="dk1"/>
                          </a:solidFill>
                          <a:effectLst/>
                          <a:latin typeface="+mn-lt"/>
                          <a:ea typeface="+mn-ea"/>
                          <a:cs typeface="+mn-cs"/>
                        </a:rPr>
                        <a:t>NEU .</a:t>
                      </a:r>
                      <a:endParaRPr lang="en-US" dirty="0"/>
                    </a:p>
                  </a:txBody>
                  <a:tcPr/>
                </a:tc>
                <a:tc>
                  <a:txBody>
                    <a:bodyPr/>
                    <a:lstStyle/>
                    <a:p>
                      <a:r>
                        <a:rPr lang="en-US" dirty="0"/>
                        <a:t>7 Classes.</a:t>
                      </a:r>
                    </a:p>
                  </a:txBody>
                  <a:tcPr/>
                </a:tc>
                <a:tc>
                  <a:txBody>
                    <a:bodyPr/>
                    <a:lstStyle/>
                    <a:p>
                      <a:r>
                        <a:rPr lang="en-US" sz="1800" kern="1200" dirty="0">
                          <a:solidFill>
                            <a:schemeClr val="dk1"/>
                          </a:solidFill>
                          <a:effectLst/>
                          <a:latin typeface="+mn-lt"/>
                          <a:ea typeface="+mn-ea"/>
                          <a:cs typeface="+mn-cs"/>
                        </a:rPr>
                        <a:t>resized images, Image Cropping,</a:t>
                      </a:r>
                    </a:p>
                    <a:p>
                      <a:r>
                        <a:rPr lang="en-US" sz="1800" kern="1200" dirty="0">
                          <a:solidFill>
                            <a:schemeClr val="dk1"/>
                          </a:solidFill>
                          <a:effectLst/>
                          <a:latin typeface="+mn-lt"/>
                          <a:ea typeface="+mn-ea"/>
                          <a:cs typeface="+mn-cs"/>
                        </a:rPr>
                        <a:t>image rotation, adding noise and blur.</a:t>
                      </a:r>
                      <a:endParaRPr lang="en-US" dirty="0"/>
                    </a:p>
                  </a:txBody>
                  <a:tcPr/>
                </a:tc>
                <a:tc>
                  <a:txBody>
                    <a:bodyPr/>
                    <a:lstStyle/>
                    <a:p>
                      <a:r>
                        <a:rPr lang="en-US" dirty="0"/>
                        <a:t>Deep Learning Model: DCNN.</a:t>
                      </a:r>
                    </a:p>
                    <a:p>
                      <a:endParaRPr lang="en-US" dirty="0"/>
                    </a:p>
                  </a:txBody>
                  <a:tcPr/>
                </a:tc>
                <a:tc>
                  <a:txBody>
                    <a:bodyPr/>
                    <a:lstStyle/>
                    <a:p>
                      <a:r>
                        <a:rPr lang="en-US" dirty="0"/>
                        <a:t>accuracy:</a:t>
                      </a:r>
                    </a:p>
                    <a:p>
                      <a:r>
                        <a:rPr lang="en-US" sz="1800" kern="1200" dirty="0">
                          <a:solidFill>
                            <a:schemeClr val="dk1"/>
                          </a:solidFill>
                          <a:effectLst/>
                          <a:latin typeface="+mn-lt"/>
                          <a:ea typeface="+mn-ea"/>
                          <a:cs typeface="+mn-cs"/>
                        </a:rPr>
                        <a:t>99.05% </a:t>
                      </a:r>
                      <a:endParaRPr lang="en-US" dirty="0"/>
                    </a:p>
                  </a:txBody>
                  <a:tcPr/>
                </a:tc>
                <a:tc>
                  <a:txBody>
                    <a:bodyPr/>
                    <a:lstStyle/>
                    <a:p>
                      <a:endParaRPr lang="en-US" dirty="0"/>
                    </a:p>
                  </a:txBody>
                  <a:tcPr/>
                </a:tc>
                <a:extLst>
                  <a:ext uri="{0D108BD9-81ED-4DB2-BD59-A6C34878D82A}">
                    <a16:rowId xmlns:a16="http://schemas.microsoft.com/office/drawing/2014/main" xmlns="" val="2159110799"/>
                  </a:ext>
                </a:extLst>
              </a:tr>
              <a:tr h="605456">
                <a:tc>
                  <a:txBody>
                    <a:bodyPr/>
                    <a:lstStyle/>
                    <a:p>
                      <a:r>
                        <a:rPr lang="en-US" sz="1800" kern="1200" dirty="0">
                          <a:solidFill>
                            <a:schemeClr val="dk1"/>
                          </a:solidFill>
                          <a:effectLst/>
                          <a:latin typeface="+mn-lt"/>
                          <a:ea typeface="+mn-ea"/>
                          <a:cs typeface="+mn-cs"/>
                        </a:rPr>
                        <a:t>This paper uses Intelligent Real-time Vision System</a:t>
                      </a:r>
                      <a:endParaRPr lang="en-US" dirty="0"/>
                    </a:p>
                  </a:txBody>
                  <a:tcPr/>
                </a:tc>
                <a:tc>
                  <a:txBody>
                    <a:bodyPr/>
                    <a:lstStyle/>
                    <a:p>
                      <a:r>
                        <a:rPr lang="en-US" dirty="0"/>
                        <a:t>unknown</a:t>
                      </a:r>
                    </a:p>
                  </a:txBody>
                  <a:tcPr/>
                </a:tc>
                <a:tc>
                  <a:txBody>
                    <a:bodyPr/>
                    <a:lstStyle/>
                    <a:p>
                      <a:r>
                        <a:rPr lang="en-US" dirty="0"/>
                        <a:t>2 Classes.</a:t>
                      </a:r>
                    </a:p>
                  </a:txBody>
                  <a:tcPr/>
                </a:tc>
                <a:tc>
                  <a:txBody>
                    <a:bodyPr/>
                    <a:lstStyle/>
                    <a:p>
                      <a:r>
                        <a:rPr lang="en-US" sz="1800" kern="1200" dirty="0">
                          <a:solidFill>
                            <a:schemeClr val="dk1"/>
                          </a:solidFill>
                          <a:effectLst/>
                          <a:latin typeface="+mn-lt"/>
                          <a:ea typeface="+mn-ea"/>
                          <a:cs typeface="+mn-cs"/>
                        </a:rPr>
                        <a:t>noise removal.</a:t>
                      </a:r>
                      <a:endParaRPr lang="en-US" dirty="0"/>
                    </a:p>
                  </a:txBody>
                  <a:tcPr/>
                </a:tc>
                <a:tc>
                  <a:txBody>
                    <a:bodyPr/>
                    <a:lstStyle/>
                    <a:p>
                      <a:r>
                        <a:rPr lang="en-US" sz="1800" kern="1200" dirty="0">
                          <a:solidFill>
                            <a:schemeClr val="dk1"/>
                          </a:solidFill>
                          <a:effectLst/>
                          <a:latin typeface="+mn-lt"/>
                          <a:ea typeface="+mn-ea"/>
                          <a:cs typeface="+mn-cs"/>
                        </a:rPr>
                        <a:t>Feature Extraction:  rough filtering, and defect candidate finding.</a:t>
                      </a:r>
                    </a:p>
                    <a:p>
                      <a:endParaRPr lang="en-US" sz="1800" kern="1200" dirty="0">
                        <a:solidFill>
                          <a:schemeClr val="dk1"/>
                        </a:solidFill>
                        <a:effectLst/>
                        <a:latin typeface="+mn-lt"/>
                        <a:ea typeface="+mn-ea"/>
                        <a:cs typeface="+mn-cs"/>
                      </a:endParaRPr>
                    </a:p>
                    <a:p>
                      <a:r>
                        <a:rPr lang="en-US" sz="1800" kern="1200" dirty="0">
                          <a:solidFill>
                            <a:schemeClr val="dk1"/>
                          </a:solidFill>
                          <a:effectLst/>
                          <a:latin typeface="+mn-lt"/>
                          <a:ea typeface="+mn-ea"/>
                          <a:cs typeface="+mn-cs"/>
                        </a:rPr>
                        <a:t>Classifier:</a:t>
                      </a:r>
                    </a:p>
                    <a:p>
                      <a:r>
                        <a:rPr lang="en-US" sz="1800" kern="1200" dirty="0">
                          <a:solidFill>
                            <a:schemeClr val="dk1"/>
                          </a:solidFill>
                          <a:effectLst/>
                          <a:latin typeface="+mn-lt"/>
                          <a:ea typeface="+mn-ea"/>
                          <a:cs typeface="+mn-cs"/>
                        </a:rPr>
                        <a:t>SVM .</a:t>
                      </a:r>
                      <a:endParaRPr lang="en-US" dirty="0"/>
                    </a:p>
                  </a:txBody>
                  <a:tcPr/>
                </a:tc>
                <a:tc>
                  <a:txBody>
                    <a:bodyPr/>
                    <a:lstStyle/>
                    <a:p>
                      <a:r>
                        <a:rPr lang="en-US" dirty="0"/>
                        <a:t>accuracy:</a:t>
                      </a:r>
                    </a:p>
                    <a:p>
                      <a:r>
                        <a:rPr lang="en-US" sz="1800" kern="1200" dirty="0">
                          <a:solidFill>
                            <a:schemeClr val="dk1"/>
                          </a:solidFill>
                          <a:effectLst/>
                          <a:latin typeface="+mn-lt"/>
                          <a:ea typeface="+mn-ea"/>
                          <a:cs typeface="+mn-cs"/>
                        </a:rPr>
                        <a:t>94.4%.</a:t>
                      </a:r>
                      <a:endParaRPr lang="en-US" dirty="0"/>
                    </a:p>
                  </a:txBody>
                  <a:tcPr/>
                </a:tc>
                <a:tc>
                  <a:txBody>
                    <a:bodyPr/>
                    <a:lstStyle/>
                    <a:p>
                      <a:r>
                        <a:rPr lang="en-US" sz="1800" kern="1200" dirty="0">
                          <a:solidFill>
                            <a:schemeClr val="dk1"/>
                          </a:solidFill>
                          <a:effectLst/>
                          <a:latin typeface="+mn-lt"/>
                          <a:ea typeface="+mn-ea"/>
                          <a:cs typeface="+mn-cs"/>
                        </a:rPr>
                        <a:t>No online source for the dataset.</a:t>
                      </a:r>
                      <a:endParaRPr lang="en-US" dirty="0"/>
                    </a:p>
                  </a:txBody>
                  <a:tcPr/>
                </a:tc>
                <a:extLst>
                  <a:ext uri="{0D108BD9-81ED-4DB2-BD59-A6C34878D82A}">
                    <a16:rowId xmlns:a16="http://schemas.microsoft.com/office/drawing/2014/main" xmlns="" val="3446766301"/>
                  </a:ext>
                </a:extLst>
              </a:tr>
            </a:tbl>
          </a:graphicData>
        </a:graphic>
      </p:graphicFrame>
    </p:spTree>
    <p:extLst>
      <p:ext uri="{BB962C8B-B14F-4D97-AF65-F5344CB8AC3E}">
        <p14:creationId xmlns:p14="http://schemas.microsoft.com/office/powerpoint/2010/main" xmlns="" val="166635610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xmlns="" id="{D7E30D5E-CD68-4A9E-8CD1-1162518935C7}"/>
              </a:ext>
            </a:extLst>
          </p:cNvPr>
          <p:cNvGraphicFramePr>
            <a:graphicFrameLocks noGrp="1"/>
          </p:cNvGraphicFramePr>
          <p:nvPr>
            <p:extLst>
              <p:ext uri="{D42A27DB-BD31-4B8C-83A1-F6EECF244321}">
                <p14:modId xmlns:p14="http://schemas.microsoft.com/office/powerpoint/2010/main" xmlns="" val="1497228012"/>
              </p:ext>
            </p:extLst>
          </p:nvPr>
        </p:nvGraphicFramePr>
        <p:xfrm>
          <a:off x="467945" y="430730"/>
          <a:ext cx="11256110" cy="6248400"/>
        </p:xfrm>
        <a:graphic>
          <a:graphicData uri="http://schemas.openxmlformats.org/drawingml/2006/table">
            <a:tbl>
              <a:tblPr firstRow="1" bandRow="1">
                <a:tableStyleId>{5C22544A-7EE6-4342-B048-85BDC9FD1C3A}</a:tableStyleId>
              </a:tblPr>
              <a:tblGrid>
                <a:gridCol w="1536277">
                  <a:extLst>
                    <a:ext uri="{9D8B030D-6E8A-4147-A177-3AD203B41FA5}">
                      <a16:colId xmlns:a16="http://schemas.microsoft.com/office/drawing/2014/main" xmlns="" val="1273270007"/>
                    </a:ext>
                  </a:extLst>
                </a:gridCol>
                <a:gridCol w="1057133">
                  <a:extLst>
                    <a:ext uri="{9D8B030D-6E8A-4147-A177-3AD203B41FA5}">
                      <a16:colId xmlns:a16="http://schemas.microsoft.com/office/drawing/2014/main" xmlns="" val="3098750274"/>
                    </a:ext>
                  </a:extLst>
                </a:gridCol>
                <a:gridCol w="1280919">
                  <a:extLst>
                    <a:ext uri="{9D8B030D-6E8A-4147-A177-3AD203B41FA5}">
                      <a16:colId xmlns:a16="http://schemas.microsoft.com/office/drawing/2014/main" xmlns="" val="1036244453"/>
                    </a:ext>
                  </a:extLst>
                </a:gridCol>
                <a:gridCol w="1768649">
                  <a:extLst>
                    <a:ext uri="{9D8B030D-6E8A-4147-A177-3AD203B41FA5}">
                      <a16:colId xmlns:a16="http://schemas.microsoft.com/office/drawing/2014/main" xmlns="" val="110037958"/>
                    </a:ext>
                  </a:extLst>
                </a:gridCol>
                <a:gridCol w="2317860">
                  <a:extLst>
                    <a:ext uri="{9D8B030D-6E8A-4147-A177-3AD203B41FA5}">
                      <a16:colId xmlns:a16="http://schemas.microsoft.com/office/drawing/2014/main" xmlns="" val="3007242196"/>
                    </a:ext>
                  </a:extLst>
                </a:gridCol>
                <a:gridCol w="1340450">
                  <a:extLst>
                    <a:ext uri="{9D8B030D-6E8A-4147-A177-3AD203B41FA5}">
                      <a16:colId xmlns:a16="http://schemas.microsoft.com/office/drawing/2014/main" xmlns="" val="68518645"/>
                    </a:ext>
                  </a:extLst>
                </a:gridCol>
                <a:gridCol w="1954822">
                  <a:extLst>
                    <a:ext uri="{9D8B030D-6E8A-4147-A177-3AD203B41FA5}">
                      <a16:colId xmlns:a16="http://schemas.microsoft.com/office/drawing/2014/main" xmlns="" val="4148771275"/>
                    </a:ext>
                  </a:extLst>
                </a:gridCol>
              </a:tblGrid>
              <a:tr h="605456">
                <a:tc>
                  <a:txBody>
                    <a:bodyPr/>
                    <a:lstStyle/>
                    <a:p>
                      <a:r>
                        <a:rPr lang="en-US" dirty="0"/>
                        <a:t>Paper Name</a:t>
                      </a:r>
                    </a:p>
                  </a:txBody>
                  <a:tcPr/>
                </a:tc>
                <a:tc>
                  <a:txBody>
                    <a:bodyPr/>
                    <a:lstStyle/>
                    <a:p>
                      <a:r>
                        <a:rPr lang="en-US" dirty="0"/>
                        <a:t>Dataset</a:t>
                      </a:r>
                    </a:p>
                  </a:txBody>
                  <a:tcPr/>
                </a:tc>
                <a:tc>
                  <a:txBody>
                    <a:bodyPr/>
                    <a:lstStyle/>
                    <a:p>
                      <a:r>
                        <a:rPr lang="en-US" dirty="0"/>
                        <a:t># of Classes</a:t>
                      </a:r>
                    </a:p>
                  </a:txBody>
                  <a:tcPr/>
                </a:tc>
                <a:tc>
                  <a:txBody>
                    <a:bodyPr/>
                    <a:lstStyle/>
                    <a:p>
                      <a:r>
                        <a:rPr lang="en-US" dirty="0"/>
                        <a:t>Preprocessing</a:t>
                      </a:r>
                    </a:p>
                  </a:txBody>
                  <a:tcPr/>
                </a:tc>
                <a:tc>
                  <a:txBody>
                    <a:bodyPr/>
                    <a:lstStyle/>
                    <a:p>
                      <a:r>
                        <a:rPr lang="en-US" dirty="0"/>
                        <a:t>Feature Extraction and Classification</a:t>
                      </a:r>
                    </a:p>
                  </a:txBody>
                  <a:tcPr/>
                </a:tc>
                <a:tc>
                  <a:txBody>
                    <a:bodyPr/>
                    <a:lstStyle/>
                    <a:p>
                      <a:r>
                        <a:rPr lang="en-US" dirty="0"/>
                        <a:t>Accuracy</a:t>
                      </a:r>
                    </a:p>
                  </a:txBody>
                  <a:tcPr/>
                </a:tc>
                <a:tc>
                  <a:txBody>
                    <a:bodyPr/>
                    <a:lstStyle/>
                    <a:p>
                      <a:r>
                        <a:rPr lang="en-US" dirty="0"/>
                        <a:t>Comment</a:t>
                      </a:r>
                    </a:p>
                  </a:txBody>
                  <a:tcPr/>
                </a:tc>
                <a:extLst>
                  <a:ext uri="{0D108BD9-81ED-4DB2-BD59-A6C34878D82A}">
                    <a16:rowId xmlns:a16="http://schemas.microsoft.com/office/drawing/2014/main" xmlns="" val="1297744738"/>
                  </a:ext>
                </a:extLst>
              </a:tr>
              <a:tr h="263329">
                <a:tc>
                  <a:txBody>
                    <a:bodyPr/>
                    <a:lstStyle/>
                    <a:p>
                      <a:r>
                        <a:rPr lang="en-US" sz="1800" kern="1200" dirty="0">
                          <a:solidFill>
                            <a:schemeClr val="dk1"/>
                          </a:solidFill>
                          <a:effectLst/>
                          <a:latin typeface="+mn-lt"/>
                          <a:ea typeface="+mn-ea"/>
                          <a:cs typeface="+mn-cs"/>
                        </a:rPr>
                        <a:t> This paper uses Decision Trees Applied to LBP based Features</a:t>
                      </a:r>
                      <a:endParaRPr lang="en-US" dirty="0"/>
                    </a:p>
                  </a:txBody>
                  <a:tcPr/>
                </a:tc>
                <a:tc>
                  <a:txBody>
                    <a:bodyPr/>
                    <a:lstStyle/>
                    <a:p>
                      <a:r>
                        <a:rPr lang="en-US" dirty="0"/>
                        <a:t>unknown</a:t>
                      </a:r>
                    </a:p>
                  </a:txBody>
                  <a:tcPr/>
                </a:tc>
                <a:tc>
                  <a:txBody>
                    <a:bodyPr/>
                    <a:lstStyle/>
                    <a:p>
                      <a:r>
                        <a:rPr lang="en-US" dirty="0"/>
                        <a:t>6 Classes.</a:t>
                      </a:r>
                    </a:p>
                  </a:txBody>
                  <a:tcPr/>
                </a:tc>
                <a:tc>
                  <a:txBody>
                    <a:bodyPr/>
                    <a:lstStyle/>
                    <a:p>
                      <a:r>
                        <a:rPr lang="en-US" dirty="0"/>
                        <a:t>Sharping and rotation.</a:t>
                      </a:r>
                    </a:p>
                  </a:txBody>
                  <a:tcPr/>
                </a:tc>
                <a:tc>
                  <a:txBody>
                    <a:bodyPr/>
                    <a:lstStyle/>
                    <a:p>
                      <a:r>
                        <a:rPr lang="en-US" sz="1800" kern="1200" dirty="0">
                          <a:solidFill>
                            <a:schemeClr val="dk1"/>
                          </a:solidFill>
                          <a:effectLst/>
                          <a:latin typeface="+mn-lt"/>
                          <a:ea typeface="+mn-ea"/>
                          <a:cs typeface="+mn-cs"/>
                        </a:rPr>
                        <a:t>Feature Extraction: texture analysis method .</a:t>
                      </a:r>
                    </a:p>
                    <a:p>
                      <a:endParaRPr lang="en-US" sz="1800" kern="1200" dirty="0">
                        <a:solidFill>
                          <a:schemeClr val="dk1"/>
                        </a:solidFill>
                        <a:effectLst/>
                        <a:latin typeface="+mn-lt"/>
                        <a:ea typeface="+mn-ea"/>
                        <a:cs typeface="+mn-cs"/>
                      </a:endParaRPr>
                    </a:p>
                    <a:p>
                      <a:r>
                        <a:rPr lang="en-US" sz="1800" kern="1200" dirty="0">
                          <a:solidFill>
                            <a:schemeClr val="dk1"/>
                          </a:solidFill>
                          <a:effectLst/>
                          <a:latin typeface="+mn-lt"/>
                          <a:ea typeface="+mn-ea"/>
                          <a:cs typeface="+mn-cs"/>
                        </a:rPr>
                        <a:t>Classifier:</a:t>
                      </a:r>
                    </a:p>
                    <a:p>
                      <a:r>
                        <a:rPr lang="en-US" sz="1800" kern="1200" dirty="0">
                          <a:solidFill>
                            <a:schemeClr val="dk1"/>
                          </a:solidFill>
                          <a:effectLst/>
                          <a:latin typeface="+mn-lt"/>
                          <a:ea typeface="+mn-ea"/>
                          <a:cs typeface="+mn-cs"/>
                        </a:rPr>
                        <a:t>1)decision tree classiﬁer .</a:t>
                      </a:r>
                    </a:p>
                    <a:p>
                      <a:r>
                        <a:rPr lang="en-US" sz="1800" kern="1200" dirty="0">
                          <a:solidFill>
                            <a:schemeClr val="dk1"/>
                          </a:solidFill>
                          <a:effectLst/>
                          <a:latin typeface="+mn-lt"/>
                          <a:ea typeface="+mn-ea"/>
                          <a:cs typeface="+mn-cs"/>
                        </a:rPr>
                        <a:t>2)Support Vector Machine. </a:t>
                      </a:r>
                      <a:endParaRPr lang="en-US" dirty="0"/>
                    </a:p>
                  </a:txBody>
                  <a:tcPr/>
                </a:tc>
                <a:tc>
                  <a:txBody>
                    <a:bodyPr/>
                    <a:lstStyle/>
                    <a:p>
                      <a:r>
                        <a:rPr lang="en-US" sz="1400" kern="1200" dirty="0">
                          <a:solidFill>
                            <a:schemeClr val="dk1"/>
                          </a:solidFill>
                          <a:effectLst/>
                          <a:latin typeface="+mn-lt"/>
                          <a:ea typeface="+mn-ea"/>
                          <a:cs typeface="+mn-cs"/>
                        </a:rPr>
                        <a:t>-Accuracy for a two-class decision tree classiﬁer using PCA and Using Bagging was 97.18%</a:t>
                      </a:r>
                    </a:p>
                    <a:p>
                      <a:r>
                        <a:rPr lang="en-US" sz="1400" kern="1200" dirty="0">
                          <a:solidFill>
                            <a:schemeClr val="dk1"/>
                          </a:solidFill>
                          <a:effectLst/>
                          <a:latin typeface="+mn-lt"/>
                          <a:ea typeface="+mn-ea"/>
                          <a:cs typeface="+mn-cs"/>
                        </a:rPr>
                        <a:t>and time was 0.4532s. </a:t>
                      </a:r>
                    </a:p>
                    <a:p>
                      <a:r>
                        <a:rPr lang="en-US" sz="1400" kern="1200" dirty="0">
                          <a:solidFill>
                            <a:schemeClr val="dk1"/>
                          </a:solidFill>
                          <a:effectLst/>
                          <a:latin typeface="+mn-lt"/>
                          <a:ea typeface="+mn-ea"/>
                          <a:cs typeface="+mn-cs"/>
                        </a:rPr>
                        <a:t> </a:t>
                      </a:r>
                    </a:p>
                    <a:p>
                      <a:r>
                        <a:rPr lang="en-US" sz="1400" kern="1200" dirty="0">
                          <a:solidFill>
                            <a:schemeClr val="dk1"/>
                          </a:solidFill>
                          <a:effectLst/>
                          <a:latin typeface="+mn-lt"/>
                          <a:ea typeface="+mn-ea"/>
                          <a:cs typeface="+mn-cs"/>
                        </a:rPr>
                        <a:t>-Accuracy for a multiclass Support Vector Machine using PCA and Using Bagging was 93.75% and time was 1.0608.</a:t>
                      </a:r>
                    </a:p>
                    <a:p>
                      <a:endParaRPr lang="en-US" dirty="0"/>
                    </a:p>
                  </a:txBody>
                  <a:tcPr/>
                </a:tc>
                <a:tc>
                  <a:txBody>
                    <a:bodyPr/>
                    <a:lstStyle/>
                    <a:p>
                      <a:r>
                        <a:rPr lang="en-US" sz="1800" kern="1200" dirty="0">
                          <a:solidFill>
                            <a:schemeClr val="dk1"/>
                          </a:solidFill>
                          <a:effectLst/>
                          <a:latin typeface="+mn-lt"/>
                          <a:ea typeface="+mn-ea"/>
                          <a:cs typeface="+mn-cs"/>
                        </a:rPr>
                        <a:t>-if the dataset was very large to avoid </a:t>
                      </a:r>
                    </a:p>
                    <a:p>
                      <a:r>
                        <a:rPr lang="en-US" sz="1800" kern="1200" dirty="0">
                          <a:solidFill>
                            <a:schemeClr val="dk1"/>
                          </a:solidFill>
                          <a:effectLst/>
                          <a:latin typeface="+mn-lt"/>
                          <a:ea typeface="+mn-ea"/>
                          <a:cs typeface="+mn-cs"/>
                        </a:rPr>
                        <a:t>underestimating the classification speed we can use PCA .</a:t>
                      </a:r>
                    </a:p>
                    <a:p>
                      <a:r>
                        <a:rPr lang="en-US" sz="1800" kern="1200" dirty="0">
                          <a:solidFill>
                            <a:schemeClr val="dk1"/>
                          </a:solidFill>
                          <a:effectLst/>
                          <a:latin typeface="+mn-lt"/>
                          <a:ea typeface="+mn-ea"/>
                          <a:cs typeface="+mn-cs"/>
                        </a:rPr>
                        <a:t> </a:t>
                      </a:r>
                    </a:p>
                    <a:p>
                      <a:r>
                        <a:rPr lang="en-US" sz="1800" kern="1200" dirty="0">
                          <a:solidFill>
                            <a:schemeClr val="dk1"/>
                          </a:solidFill>
                          <a:effectLst/>
                          <a:latin typeface="+mn-lt"/>
                          <a:ea typeface="+mn-ea"/>
                          <a:cs typeface="+mn-cs"/>
                        </a:rPr>
                        <a:t>- Another drawback associated with decision trees is their high variance we can use Bagging to reduce the variance.</a:t>
                      </a:r>
                      <a:endParaRPr lang="en-US" dirty="0"/>
                    </a:p>
                  </a:txBody>
                  <a:tcPr/>
                </a:tc>
                <a:extLst>
                  <a:ext uri="{0D108BD9-81ED-4DB2-BD59-A6C34878D82A}">
                    <a16:rowId xmlns:a16="http://schemas.microsoft.com/office/drawing/2014/main" xmlns="" val="2633689002"/>
                  </a:ext>
                </a:extLst>
              </a:tr>
              <a:tr h="605456">
                <a:tc>
                  <a:txBody>
                    <a:bodyPr/>
                    <a:lstStyle/>
                    <a:p>
                      <a:r>
                        <a:rPr lang="en-US" sz="1800" kern="1200" dirty="0">
                          <a:solidFill>
                            <a:schemeClr val="dk1"/>
                          </a:solidFill>
                          <a:effectLst/>
                          <a:latin typeface="+mn-lt"/>
                          <a:ea typeface="+mn-ea"/>
                          <a:cs typeface="+mn-cs"/>
                        </a:rPr>
                        <a:t>This paper uses SIFT and voting strategy</a:t>
                      </a:r>
                      <a:endParaRPr lang="en-US" dirty="0"/>
                    </a:p>
                  </a:txBody>
                  <a:tcPr/>
                </a:tc>
                <a:tc>
                  <a:txBody>
                    <a:bodyPr/>
                    <a:lstStyle/>
                    <a:p>
                      <a:r>
                        <a:rPr lang="en-US" dirty="0"/>
                        <a:t>unknown</a:t>
                      </a:r>
                    </a:p>
                  </a:txBody>
                  <a:tcPr/>
                </a:tc>
                <a:tc>
                  <a:txBody>
                    <a:bodyPr/>
                    <a:lstStyle/>
                    <a:p>
                      <a:r>
                        <a:rPr lang="en-US" dirty="0"/>
                        <a:t>4 Classes.</a:t>
                      </a:r>
                    </a:p>
                  </a:txBody>
                  <a:tcPr/>
                </a:tc>
                <a:tc>
                  <a:txBody>
                    <a:bodyPr/>
                    <a:lstStyle/>
                    <a:p>
                      <a:endParaRPr lang="en-US" dirty="0"/>
                    </a:p>
                  </a:txBody>
                  <a:tcPr/>
                </a:tc>
                <a:tc>
                  <a:txBody>
                    <a:bodyPr/>
                    <a:lstStyle/>
                    <a:p>
                      <a:r>
                        <a:rPr lang="en-US" dirty="0"/>
                        <a:t>Feature Extraction:</a:t>
                      </a:r>
                    </a:p>
                    <a:p>
                      <a:r>
                        <a:rPr lang="en-US" dirty="0"/>
                        <a:t>SIFT.</a:t>
                      </a:r>
                    </a:p>
                    <a:p>
                      <a:r>
                        <a:rPr lang="en-US" dirty="0"/>
                        <a:t>Classifier:</a:t>
                      </a:r>
                    </a:p>
                    <a:p>
                      <a:r>
                        <a:rPr lang="en-US" dirty="0"/>
                        <a:t>SVM.</a:t>
                      </a:r>
                    </a:p>
                  </a:txBody>
                  <a:tcPr/>
                </a:tc>
                <a:tc>
                  <a:txBody>
                    <a:bodyPr/>
                    <a:lstStyle/>
                    <a:p>
                      <a:r>
                        <a:rPr lang="en-US" dirty="0"/>
                        <a:t>Average Accuracy:</a:t>
                      </a:r>
                    </a:p>
                    <a:p>
                      <a:r>
                        <a:rPr lang="en-US" dirty="0"/>
                        <a:t>90.32%.</a:t>
                      </a:r>
                    </a:p>
                  </a:txBody>
                  <a:tcPr/>
                </a:tc>
                <a:tc>
                  <a:txBody>
                    <a:bodyPr/>
                    <a:lstStyle/>
                    <a:p>
                      <a:r>
                        <a:rPr lang="en-US" sz="1800" kern="1200" dirty="0">
                          <a:solidFill>
                            <a:schemeClr val="dk1"/>
                          </a:solidFill>
                          <a:effectLst/>
                          <a:latin typeface="+mn-lt"/>
                          <a:ea typeface="+mn-ea"/>
                          <a:cs typeface="+mn-cs"/>
                        </a:rPr>
                        <a:t>Dataset is small and there is no augmentation for</a:t>
                      </a:r>
                    </a:p>
                    <a:p>
                      <a:r>
                        <a:rPr lang="en-US" sz="1800" kern="1200" dirty="0">
                          <a:solidFill>
                            <a:schemeClr val="dk1"/>
                          </a:solidFill>
                          <a:effectLst/>
                          <a:latin typeface="+mn-lt"/>
                          <a:ea typeface="+mn-ea"/>
                          <a:cs typeface="+mn-cs"/>
                        </a:rPr>
                        <a:t> it.</a:t>
                      </a:r>
                      <a:endParaRPr lang="en-US" dirty="0"/>
                    </a:p>
                  </a:txBody>
                  <a:tcPr/>
                </a:tc>
                <a:extLst>
                  <a:ext uri="{0D108BD9-81ED-4DB2-BD59-A6C34878D82A}">
                    <a16:rowId xmlns:a16="http://schemas.microsoft.com/office/drawing/2014/main" xmlns="" val="4124624450"/>
                  </a:ext>
                </a:extLst>
              </a:tr>
            </a:tbl>
          </a:graphicData>
        </a:graphic>
      </p:graphicFrame>
    </p:spTree>
    <p:extLst>
      <p:ext uri="{BB962C8B-B14F-4D97-AF65-F5344CB8AC3E}">
        <p14:creationId xmlns:p14="http://schemas.microsoft.com/office/powerpoint/2010/main" xmlns="" val="168702711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xmlns="" id="{5EF2A282-17DD-4FE4-A140-7EB28A0E0CAC}"/>
              </a:ext>
            </a:extLst>
          </p:cNvPr>
          <p:cNvGraphicFramePr>
            <a:graphicFrameLocks noGrp="1"/>
          </p:cNvGraphicFramePr>
          <p:nvPr>
            <p:extLst>
              <p:ext uri="{D42A27DB-BD31-4B8C-83A1-F6EECF244321}">
                <p14:modId xmlns:p14="http://schemas.microsoft.com/office/powerpoint/2010/main" xmlns="" val="3318740199"/>
              </p:ext>
            </p:extLst>
          </p:nvPr>
        </p:nvGraphicFramePr>
        <p:xfrm>
          <a:off x="594460" y="694237"/>
          <a:ext cx="11178438" cy="5721314"/>
        </p:xfrm>
        <a:graphic>
          <a:graphicData uri="http://schemas.openxmlformats.org/drawingml/2006/table">
            <a:tbl>
              <a:tblPr firstRow="1" bandRow="1">
                <a:tableStyleId>{5C22544A-7EE6-4342-B048-85BDC9FD1C3A}</a:tableStyleId>
              </a:tblPr>
              <a:tblGrid>
                <a:gridCol w="1443254">
                  <a:extLst>
                    <a:ext uri="{9D8B030D-6E8A-4147-A177-3AD203B41FA5}">
                      <a16:colId xmlns:a16="http://schemas.microsoft.com/office/drawing/2014/main" xmlns="" val="1273270007"/>
                    </a:ext>
                  </a:extLst>
                </a:gridCol>
                <a:gridCol w="1383928">
                  <a:extLst>
                    <a:ext uri="{9D8B030D-6E8A-4147-A177-3AD203B41FA5}">
                      <a16:colId xmlns:a16="http://schemas.microsoft.com/office/drawing/2014/main" xmlns="" val="3098750274"/>
                    </a:ext>
                  </a:extLst>
                </a:gridCol>
                <a:gridCol w="1416454">
                  <a:extLst>
                    <a:ext uri="{9D8B030D-6E8A-4147-A177-3AD203B41FA5}">
                      <a16:colId xmlns:a16="http://schemas.microsoft.com/office/drawing/2014/main" xmlns="" val="1036244453"/>
                    </a:ext>
                  </a:extLst>
                </a:gridCol>
                <a:gridCol w="1661554">
                  <a:extLst>
                    <a:ext uri="{9D8B030D-6E8A-4147-A177-3AD203B41FA5}">
                      <a16:colId xmlns:a16="http://schemas.microsoft.com/office/drawing/2014/main" xmlns="" val="110037958"/>
                    </a:ext>
                  </a:extLst>
                </a:gridCol>
                <a:gridCol w="2014197">
                  <a:extLst>
                    <a:ext uri="{9D8B030D-6E8A-4147-A177-3AD203B41FA5}">
                      <a16:colId xmlns:a16="http://schemas.microsoft.com/office/drawing/2014/main" xmlns="" val="3007242196"/>
                    </a:ext>
                  </a:extLst>
                </a:gridCol>
                <a:gridCol w="1690877">
                  <a:extLst>
                    <a:ext uri="{9D8B030D-6E8A-4147-A177-3AD203B41FA5}">
                      <a16:colId xmlns:a16="http://schemas.microsoft.com/office/drawing/2014/main" xmlns="" val="68518645"/>
                    </a:ext>
                  </a:extLst>
                </a:gridCol>
                <a:gridCol w="1568174">
                  <a:extLst>
                    <a:ext uri="{9D8B030D-6E8A-4147-A177-3AD203B41FA5}">
                      <a16:colId xmlns:a16="http://schemas.microsoft.com/office/drawing/2014/main" xmlns="" val="4148771275"/>
                    </a:ext>
                  </a:extLst>
                </a:gridCol>
              </a:tblGrid>
              <a:tr h="905890">
                <a:tc>
                  <a:txBody>
                    <a:bodyPr/>
                    <a:lstStyle/>
                    <a:p>
                      <a:r>
                        <a:rPr lang="en-US" dirty="0"/>
                        <a:t>Paper Name</a:t>
                      </a:r>
                    </a:p>
                  </a:txBody>
                  <a:tcPr/>
                </a:tc>
                <a:tc>
                  <a:txBody>
                    <a:bodyPr/>
                    <a:lstStyle/>
                    <a:p>
                      <a:r>
                        <a:rPr lang="en-US" dirty="0"/>
                        <a:t>Dataset</a:t>
                      </a:r>
                    </a:p>
                  </a:txBody>
                  <a:tcPr/>
                </a:tc>
                <a:tc>
                  <a:txBody>
                    <a:bodyPr/>
                    <a:lstStyle/>
                    <a:p>
                      <a:r>
                        <a:rPr lang="en-US" dirty="0"/>
                        <a:t># of Classes</a:t>
                      </a:r>
                    </a:p>
                  </a:txBody>
                  <a:tcPr/>
                </a:tc>
                <a:tc>
                  <a:txBody>
                    <a:bodyPr/>
                    <a:lstStyle/>
                    <a:p>
                      <a:r>
                        <a:rPr lang="en-US" dirty="0"/>
                        <a:t>Preprocessing</a:t>
                      </a:r>
                    </a:p>
                  </a:txBody>
                  <a:tcPr/>
                </a:tc>
                <a:tc>
                  <a:txBody>
                    <a:bodyPr/>
                    <a:lstStyle/>
                    <a:p>
                      <a:r>
                        <a:rPr lang="en-US" dirty="0"/>
                        <a:t>Feature Extraction and Classification</a:t>
                      </a:r>
                    </a:p>
                  </a:txBody>
                  <a:tcPr/>
                </a:tc>
                <a:tc>
                  <a:txBody>
                    <a:bodyPr/>
                    <a:lstStyle/>
                    <a:p>
                      <a:r>
                        <a:rPr lang="en-US" dirty="0"/>
                        <a:t>Accuracy</a:t>
                      </a:r>
                    </a:p>
                  </a:txBody>
                  <a:tcPr/>
                </a:tc>
                <a:tc>
                  <a:txBody>
                    <a:bodyPr/>
                    <a:lstStyle/>
                    <a:p>
                      <a:r>
                        <a:rPr lang="en-US" dirty="0"/>
                        <a:t>Comment</a:t>
                      </a:r>
                    </a:p>
                  </a:txBody>
                  <a:tcPr/>
                </a:tc>
                <a:extLst>
                  <a:ext uri="{0D108BD9-81ED-4DB2-BD59-A6C34878D82A}">
                    <a16:rowId xmlns:a16="http://schemas.microsoft.com/office/drawing/2014/main" xmlns="" val="1297744738"/>
                  </a:ext>
                </a:extLst>
              </a:tr>
              <a:tr h="2536493">
                <a:tc>
                  <a:txBody>
                    <a:bodyPr/>
                    <a:lstStyle/>
                    <a:p>
                      <a:r>
                        <a:rPr lang="en-US" sz="1800" kern="1200" dirty="0">
                          <a:solidFill>
                            <a:schemeClr val="dk1"/>
                          </a:solidFill>
                          <a:effectLst/>
                          <a:latin typeface="+mn-lt"/>
                          <a:ea typeface="+mn-ea"/>
                          <a:cs typeface="+mn-cs"/>
                        </a:rPr>
                        <a:t> This paper uses the CNNs to classify the surface defects of steel sheet</a:t>
                      </a:r>
                      <a:endParaRPr lang="en-US" dirty="0"/>
                    </a:p>
                  </a:txBody>
                  <a:tcPr/>
                </a:tc>
                <a:tc>
                  <a:txBody>
                    <a:bodyPr/>
                    <a:lstStyle/>
                    <a:p>
                      <a:r>
                        <a:rPr lang="en-US" dirty="0"/>
                        <a:t>NEU</a:t>
                      </a:r>
                    </a:p>
                  </a:txBody>
                  <a:tcPr/>
                </a:tc>
                <a:tc>
                  <a:txBody>
                    <a:bodyPr/>
                    <a:lstStyle/>
                    <a:p>
                      <a:r>
                        <a:rPr lang="en-US" sz="1800" b="1" kern="1200" dirty="0">
                          <a:solidFill>
                            <a:schemeClr val="dk1"/>
                          </a:solidFill>
                          <a:effectLst/>
                          <a:latin typeface="+mn-lt"/>
                          <a:ea typeface="+mn-ea"/>
                          <a:cs typeface="+mn-cs"/>
                        </a:rPr>
                        <a:t>8 Classes</a:t>
                      </a:r>
                      <a:endParaRPr lang="en-US" dirty="0"/>
                    </a:p>
                  </a:txBody>
                  <a:tcPr/>
                </a:tc>
                <a:tc>
                  <a:txBody>
                    <a:bodyPr/>
                    <a:lstStyle/>
                    <a:p>
                      <a:r>
                        <a:rPr lang="en-US" sz="1800" kern="1200" dirty="0">
                          <a:solidFill>
                            <a:schemeClr val="dk1"/>
                          </a:solidFill>
                          <a:effectLst/>
                          <a:latin typeface="+mn-lt"/>
                          <a:ea typeface="+mn-ea"/>
                          <a:cs typeface="+mn-cs"/>
                        </a:rPr>
                        <a:t>1) Rescaling</a:t>
                      </a:r>
                    </a:p>
                    <a:p>
                      <a:r>
                        <a:rPr lang="en-US" sz="1800" kern="1200" dirty="0">
                          <a:solidFill>
                            <a:schemeClr val="dk1"/>
                          </a:solidFill>
                          <a:effectLst/>
                          <a:latin typeface="+mn-lt"/>
                          <a:ea typeface="+mn-ea"/>
                          <a:cs typeface="+mn-cs"/>
                        </a:rPr>
                        <a:t>2) Rotation</a:t>
                      </a:r>
                    </a:p>
                    <a:p>
                      <a:r>
                        <a:rPr lang="en-US" sz="1800" kern="1200" dirty="0">
                          <a:solidFill>
                            <a:schemeClr val="dk1"/>
                          </a:solidFill>
                          <a:effectLst/>
                          <a:latin typeface="+mn-lt"/>
                          <a:ea typeface="+mn-ea"/>
                          <a:cs typeface="+mn-cs"/>
                        </a:rPr>
                        <a:t>3) Flipping</a:t>
                      </a:r>
                    </a:p>
                    <a:p>
                      <a:endParaRPr lang="en-US" dirty="0"/>
                    </a:p>
                  </a:txBody>
                  <a:tcPr/>
                </a:tc>
                <a:tc>
                  <a:txBody>
                    <a:bodyPr/>
                    <a:lstStyle/>
                    <a:p>
                      <a:r>
                        <a:rPr lang="en-US" sz="1800" kern="1200" dirty="0">
                          <a:solidFill>
                            <a:schemeClr val="dk1"/>
                          </a:solidFill>
                          <a:effectLst/>
                          <a:latin typeface="+mn-lt"/>
                          <a:ea typeface="+mn-ea"/>
                          <a:cs typeface="+mn-cs"/>
                        </a:rPr>
                        <a:t>They used Deep learning to extract features .</a:t>
                      </a:r>
                    </a:p>
                    <a:p>
                      <a:r>
                        <a:rPr lang="en-US" sz="1800" kern="1200" dirty="0">
                          <a:solidFill>
                            <a:schemeClr val="dk1"/>
                          </a:solidFill>
                          <a:effectLst/>
                          <a:latin typeface="+mn-lt"/>
                          <a:ea typeface="+mn-ea"/>
                          <a:cs typeface="+mn-cs"/>
                        </a:rPr>
                        <a:t>Model is a structure</a:t>
                      </a:r>
                    </a:p>
                    <a:p>
                      <a:r>
                        <a:rPr lang="en-US" sz="1800" kern="1200" dirty="0">
                          <a:solidFill>
                            <a:schemeClr val="dk1"/>
                          </a:solidFill>
                          <a:effectLst/>
                          <a:latin typeface="+mn-lt"/>
                          <a:ea typeface="+mn-ea"/>
                          <a:cs typeface="+mn-cs"/>
                        </a:rPr>
                        <a:t> of 7 layers.   </a:t>
                      </a:r>
                    </a:p>
                    <a:p>
                      <a:endParaRPr lang="en-US" sz="1800" kern="1200" dirty="0">
                        <a:solidFill>
                          <a:schemeClr val="dk1"/>
                        </a:solidFill>
                        <a:effectLst/>
                        <a:latin typeface="+mn-lt"/>
                        <a:ea typeface="+mn-ea"/>
                        <a:cs typeface="+mn-cs"/>
                      </a:endParaRPr>
                    </a:p>
                    <a:p>
                      <a:r>
                        <a:rPr lang="en-US" sz="1800" kern="1200" dirty="0">
                          <a:solidFill>
                            <a:schemeClr val="dk1"/>
                          </a:solidFill>
                          <a:effectLst/>
                          <a:latin typeface="+mn-lt"/>
                          <a:ea typeface="+mn-ea"/>
                          <a:cs typeface="+mn-cs"/>
                        </a:rPr>
                        <a:t>Activation function</a:t>
                      </a:r>
                    </a:p>
                    <a:p>
                      <a:r>
                        <a:rPr lang="en-US" sz="1800" kern="1200" dirty="0">
                          <a:solidFill>
                            <a:schemeClr val="dk1"/>
                          </a:solidFill>
                          <a:effectLst/>
                          <a:latin typeface="+mn-lt"/>
                          <a:ea typeface="+mn-ea"/>
                          <a:cs typeface="+mn-cs"/>
                        </a:rPr>
                        <a:t> is (LUs) . </a:t>
                      </a:r>
                      <a:endParaRPr lang="en-US" dirty="0"/>
                    </a:p>
                  </a:txBody>
                  <a:tcPr/>
                </a:tc>
                <a:tc>
                  <a:txBody>
                    <a:bodyPr/>
                    <a:lstStyle/>
                    <a:p>
                      <a:r>
                        <a:rPr lang="en-US" sz="1400" kern="1200" dirty="0">
                          <a:solidFill>
                            <a:schemeClr val="dk1"/>
                          </a:solidFill>
                          <a:effectLst/>
                          <a:latin typeface="+mn-lt"/>
                          <a:ea typeface="+mn-ea"/>
                          <a:cs typeface="+mn-cs"/>
                        </a:rPr>
                        <a:t>-</a:t>
                      </a:r>
                      <a:r>
                        <a:rPr lang="en-US" sz="1800" kern="1200" dirty="0">
                          <a:solidFill>
                            <a:schemeClr val="dk1"/>
                          </a:solidFill>
                          <a:effectLst/>
                          <a:latin typeface="+mn-lt"/>
                          <a:ea typeface="+mn-ea"/>
                          <a:cs typeface="+mn-cs"/>
                        </a:rPr>
                        <a:t>the average classification accuracy can be up to 99 %</a:t>
                      </a:r>
                      <a:endParaRPr lang="en-US" dirty="0"/>
                    </a:p>
                  </a:txBody>
                  <a:tcPr/>
                </a:tc>
                <a:tc>
                  <a:txBody>
                    <a:bodyPr/>
                    <a:lstStyle/>
                    <a:p>
                      <a:r>
                        <a:rPr lang="en-US" sz="1800" kern="1200" dirty="0">
                          <a:solidFill>
                            <a:schemeClr val="dk1"/>
                          </a:solidFill>
                          <a:effectLst/>
                          <a:latin typeface="+mn-lt"/>
                          <a:ea typeface="+mn-ea"/>
                          <a:cs typeface="+mn-cs"/>
                        </a:rPr>
                        <a:t>small dataset</a:t>
                      </a:r>
                      <a:endParaRPr lang="en-US" dirty="0"/>
                    </a:p>
                  </a:txBody>
                  <a:tcPr/>
                </a:tc>
                <a:extLst>
                  <a:ext uri="{0D108BD9-81ED-4DB2-BD59-A6C34878D82A}">
                    <a16:rowId xmlns:a16="http://schemas.microsoft.com/office/drawing/2014/main" xmlns="" val="2633689002"/>
                  </a:ext>
                </a:extLst>
              </a:tr>
              <a:tr h="2246594">
                <a:tc>
                  <a:txBody>
                    <a:bodyPr/>
                    <a:lstStyle/>
                    <a:p>
                      <a:r>
                        <a:rPr lang="en-US" sz="1800" kern="1200" dirty="0">
                          <a:solidFill>
                            <a:schemeClr val="dk1"/>
                          </a:solidFill>
                          <a:effectLst/>
                          <a:latin typeface="+mn-lt"/>
                          <a:ea typeface="+mn-ea"/>
                          <a:cs typeface="+mn-cs"/>
                        </a:rPr>
                        <a:t>This paper uses the CNNs detect and</a:t>
                      </a:r>
                    </a:p>
                    <a:p>
                      <a:r>
                        <a:rPr lang="en-US" sz="1800" kern="1200" dirty="0">
                          <a:solidFill>
                            <a:schemeClr val="dk1"/>
                          </a:solidFill>
                          <a:effectLst/>
                          <a:latin typeface="+mn-lt"/>
                          <a:ea typeface="+mn-ea"/>
                          <a:cs typeface="+mn-cs"/>
                        </a:rPr>
                        <a:t>Recognize</a:t>
                      </a:r>
                      <a:endParaRPr lang="en-US" dirty="0"/>
                    </a:p>
                  </a:txBody>
                  <a:tcPr/>
                </a:tc>
                <a:tc>
                  <a:txBody>
                    <a:bodyPr/>
                    <a:lstStyle/>
                    <a:p>
                      <a:r>
                        <a:rPr lang="en-US" dirty="0"/>
                        <a:t>They Created their dataset</a:t>
                      </a:r>
                    </a:p>
                  </a:txBody>
                  <a:tcPr/>
                </a:tc>
                <a:tc>
                  <a:txBody>
                    <a:bodyPr/>
                    <a:lstStyle/>
                    <a:p>
                      <a:r>
                        <a:rPr lang="en-US" sz="1800" b="1" kern="1200" dirty="0">
                          <a:solidFill>
                            <a:schemeClr val="dk1"/>
                          </a:solidFill>
                          <a:effectLst/>
                          <a:latin typeface="+mn-lt"/>
                          <a:ea typeface="+mn-ea"/>
                          <a:cs typeface="+mn-cs"/>
                        </a:rPr>
                        <a:t>3 classes</a:t>
                      </a:r>
                      <a:r>
                        <a:rPr lang="en-US" sz="1800" kern="1200" dirty="0">
                          <a:solidFill>
                            <a:schemeClr val="dk1"/>
                          </a:solidFill>
                          <a:effectLst/>
                          <a:latin typeface="+mn-lt"/>
                          <a:ea typeface="+mn-ea"/>
                          <a:cs typeface="+mn-cs"/>
                        </a:rPr>
                        <a:t> </a:t>
                      </a:r>
                      <a:endParaRPr lang="en-US" dirty="0"/>
                    </a:p>
                  </a:txBody>
                  <a:tcPr/>
                </a:tc>
                <a:tc>
                  <a:txBody>
                    <a:bodyPr/>
                    <a:lstStyle/>
                    <a:p>
                      <a:r>
                        <a:rPr lang="en-US" sz="1800" kern="1200" dirty="0">
                          <a:solidFill>
                            <a:schemeClr val="dk1"/>
                          </a:solidFill>
                          <a:effectLst/>
                          <a:latin typeface="+mn-lt"/>
                          <a:ea typeface="+mn-ea"/>
                          <a:cs typeface="+mn-cs"/>
                        </a:rPr>
                        <a:t>random rotation, translation</a:t>
                      </a:r>
                    </a:p>
                    <a:p>
                      <a:r>
                        <a:rPr lang="en-US" sz="1800" kern="1200" dirty="0">
                          <a:solidFill>
                            <a:schemeClr val="dk1"/>
                          </a:solidFill>
                          <a:effectLst/>
                          <a:latin typeface="+mn-lt"/>
                          <a:ea typeface="+mn-ea"/>
                          <a:cs typeface="+mn-cs"/>
                        </a:rPr>
                        <a:t>zoom, shear, and elastic transformation</a:t>
                      </a:r>
                      <a:endParaRPr lang="en-US" dirty="0"/>
                    </a:p>
                  </a:txBody>
                  <a:tcPr/>
                </a:tc>
                <a:tc>
                  <a:txBody>
                    <a:bodyPr/>
                    <a:lstStyle/>
                    <a:p>
                      <a:r>
                        <a:rPr lang="en-US" sz="1800" kern="1200" dirty="0">
                          <a:solidFill>
                            <a:schemeClr val="dk1"/>
                          </a:solidFill>
                          <a:effectLst/>
                          <a:latin typeface="+mn-lt"/>
                          <a:ea typeface="+mn-ea"/>
                          <a:cs typeface="+mn-cs"/>
                        </a:rPr>
                        <a:t>In classification modules, they used CNN network</a:t>
                      </a:r>
                    </a:p>
                    <a:p>
                      <a:r>
                        <a:rPr lang="en-US" sz="1800" kern="1200" dirty="0">
                          <a:solidFill>
                            <a:schemeClr val="dk1"/>
                          </a:solidFill>
                          <a:effectLst/>
                          <a:latin typeface="+mn-lt"/>
                          <a:ea typeface="+mn-ea"/>
                          <a:cs typeface="+mn-cs"/>
                        </a:rPr>
                        <a:t>In detection module, they used (CASAE), </a:t>
                      </a:r>
                      <a:endParaRPr lang="en-US" dirty="0"/>
                    </a:p>
                  </a:txBody>
                  <a:tcPr/>
                </a:tc>
                <a:tc>
                  <a:txBody>
                    <a:bodyPr/>
                    <a:lstStyle/>
                    <a:p>
                      <a:r>
                        <a:rPr lang="en-US" sz="1800" kern="1200" dirty="0">
                          <a:solidFill>
                            <a:schemeClr val="dk1"/>
                          </a:solidFill>
                          <a:effectLst/>
                          <a:latin typeface="+mn-lt"/>
                          <a:ea typeface="+mn-ea"/>
                          <a:cs typeface="+mn-cs"/>
                        </a:rPr>
                        <a:t>89.60% </a:t>
                      </a:r>
                      <a:endParaRPr lang="en-US" dirty="0"/>
                    </a:p>
                  </a:txBody>
                  <a:tcPr/>
                </a:tc>
                <a:tc>
                  <a:txBody>
                    <a:bodyPr/>
                    <a:lstStyle/>
                    <a:p>
                      <a:r>
                        <a:rPr lang="en-US" dirty="0"/>
                        <a:t>Large amount of repeated images as many transformations </a:t>
                      </a:r>
                    </a:p>
                  </a:txBody>
                  <a:tcPr/>
                </a:tc>
                <a:extLst>
                  <a:ext uri="{0D108BD9-81ED-4DB2-BD59-A6C34878D82A}">
                    <a16:rowId xmlns:a16="http://schemas.microsoft.com/office/drawing/2014/main" xmlns="" val="1832542118"/>
                  </a:ext>
                </a:extLst>
              </a:tr>
            </a:tbl>
          </a:graphicData>
        </a:graphic>
      </p:graphicFrame>
    </p:spTree>
    <p:extLst>
      <p:ext uri="{BB962C8B-B14F-4D97-AF65-F5344CB8AC3E}">
        <p14:creationId xmlns:p14="http://schemas.microsoft.com/office/powerpoint/2010/main" xmlns="" val="389239053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xmlns="" id="{4739FED9-C32C-45E2-832E-DE79DAE4FA6F}"/>
              </a:ext>
            </a:extLst>
          </p:cNvPr>
          <p:cNvGraphicFramePr>
            <a:graphicFrameLocks noGrp="1"/>
          </p:cNvGraphicFramePr>
          <p:nvPr>
            <p:extLst>
              <p:ext uri="{D42A27DB-BD31-4B8C-83A1-F6EECF244321}">
                <p14:modId xmlns:p14="http://schemas.microsoft.com/office/powerpoint/2010/main" xmlns="" val="1282428304"/>
              </p:ext>
            </p:extLst>
          </p:nvPr>
        </p:nvGraphicFramePr>
        <p:xfrm>
          <a:off x="518746" y="1397977"/>
          <a:ext cx="11169282" cy="4387361"/>
        </p:xfrm>
        <a:graphic>
          <a:graphicData uri="http://schemas.openxmlformats.org/drawingml/2006/table">
            <a:tbl>
              <a:tblPr firstRow="1" bandRow="1">
                <a:tableStyleId>{5C22544A-7EE6-4342-B048-85BDC9FD1C3A}</a:tableStyleId>
              </a:tblPr>
              <a:tblGrid>
                <a:gridCol w="1434098">
                  <a:extLst>
                    <a:ext uri="{9D8B030D-6E8A-4147-A177-3AD203B41FA5}">
                      <a16:colId xmlns:a16="http://schemas.microsoft.com/office/drawing/2014/main" xmlns="" val="1873451490"/>
                    </a:ext>
                  </a:extLst>
                </a:gridCol>
                <a:gridCol w="1383928">
                  <a:extLst>
                    <a:ext uri="{9D8B030D-6E8A-4147-A177-3AD203B41FA5}">
                      <a16:colId xmlns:a16="http://schemas.microsoft.com/office/drawing/2014/main" xmlns="" val="3482196300"/>
                    </a:ext>
                  </a:extLst>
                </a:gridCol>
                <a:gridCol w="1416454">
                  <a:extLst>
                    <a:ext uri="{9D8B030D-6E8A-4147-A177-3AD203B41FA5}">
                      <a16:colId xmlns:a16="http://schemas.microsoft.com/office/drawing/2014/main" xmlns="" val="3735297292"/>
                    </a:ext>
                  </a:extLst>
                </a:gridCol>
                <a:gridCol w="1661554">
                  <a:extLst>
                    <a:ext uri="{9D8B030D-6E8A-4147-A177-3AD203B41FA5}">
                      <a16:colId xmlns:a16="http://schemas.microsoft.com/office/drawing/2014/main" xmlns="" val="3851712879"/>
                    </a:ext>
                  </a:extLst>
                </a:gridCol>
                <a:gridCol w="2014197">
                  <a:extLst>
                    <a:ext uri="{9D8B030D-6E8A-4147-A177-3AD203B41FA5}">
                      <a16:colId xmlns:a16="http://schemas.microsoft.com/office/drawing/2014/main" xmlns="" val="753102786"/>
                    </a:ext>
                  </a:extLst>
                </a:gridCol>
                <a:gridCol w="1690877">
                  <a:extLst>
                    <a:ext uri="{9D8B030D-6E8A-4147-A177-3AD203B41FA5}">
                      <a16:colId xmlns:a16="http://schemas.microsoft.com/office/drawing/2014/main" xmlns="" val="111852230"/>
                    </a:ext>
                  </a:extLst>
                </a:gridCol>
                <a:gridCol w="1568174">
                  <a:extLst>
                    <a:ext uri="{9D8B030D-6E8A-4147-A177-3AD203B41FA5}">
                      <a16:colId xmlns:a16="http://schemas.microsoft.com/office/drawing/2014/main" xmlns="" val="3125748344"/>
                    </a:ext>
                  </a:extLst>
                </a:gridCol>
              </a:tblGrid>
              <a:tr h="1024126">
                <a:tc>
                  <a:txBody>
                    <a:bodyPr/>
                    <a:lstStyle/>
                    <a:p>
                      <a:r>
                        <a:rPr lang="en-US" dirty="0"/>
                        <a:t>Paper Name</a:t>
                      </a:r>
                    </a:p>
                  </a:txBody>
                  <a:tcPr/>
                </a:tc>
                <a:tc>
                  <a:txBody>
                    <a:bodyPr/>
                    <a:lstStyle/>
                    <a:p>
                      <a:r>
                        <a:rPr lang="en-US" dirty="0"/>
                        <a:t>Dataset</a:t>
                      </a:r>
                    </a:p>
                  </a:txBody>
                  <a:tcPr/>
                </a:tc>
                <a:tc>
                  <a:txBody>
                    <a:bodyPr/>
                    <a:lstStyle/>
                    <a:p>
                      <a:r>
                        <a:rPr lang="en-US" dirty="0"/>
                        <a:t># of Classes</a:t>
                      </a:r>
                    </a:p>
                  </a:txBody>
                  <a:tcPr/>
                </a:tc>
                <a:tc>
                  <a:txBody>
                    <a:bodyPr/>
                    <a:lstStyle/>
                    <a:p>
                      <a:r>
                        <a:rPr lang="en-US" dirty="0"/>
                        <a:t>Preprocessing</a:t>
                      </a:r>
                    </a:p>
                  </a:txBody>
                  <a:tcPr/>
                </a:tc>
                <a:tc>
                  <a:txBody>
                    <a:bodyPr/>
                    <a:lstStyle/>
                    <a:p>
                      <a:r>
                        <a:rPr lang="en-US" dirty="0"/>
                        <a:t>Feature Extraction and Classification</a:t>
                      </a:r>
                    </a:p>
                  </a:txBody>
                  <a:tcPr/>
                </a:tc>
                <a:tc>
                  <a:txBody>
                    <a:bodyPr/>
                    <a:lstStyle/>
                    <a:p>
                      <a:r>
                        <a:rPr lang="en-US" dirty="0"/>
                        <a:t>Accuracy</a:t>
                      </a:r>
                    </a:p>
                  </a:txBody>
                  <a:tcPr/>
                </a:tc>
                <a:tc>
                  <a:txBody>
                    <a:bodyPr/>
                    <a:lstStyle/>
                    <a:p>
                      <a:r>
                        <a:rPr lang="en-US" dirty="0"/>
                        <a:t>Comment</a:t>
                      </a:r>
                    </a:p>
                  </a:txBody>
                  <a:tcPr/>
                </a:tc>
                <a:extLst>
                  <a:ext uri="{0D108BD9-81ED-4DB2-BD59-A6C34878D82A}">
                    <a16:rowId xmlns:a16="http://schemas.microsoft.com/office/drawing/2014/main" xmlns="" val="3880166608"/>
                  </a:ext>
                </a:extLst>
              </a:tr>
              <a:tr h="3363235">
                <a:tc>
                  <a:txBody>
                    <a:bodyPr/>
                    <a:lstStyle/>
                    <a:p>
                      <a:r>
                        <a:rPr lang="en-US" sz="1800" kern="1200" dirty="0">
                          <a:solidFill>
                            <a:schemeClr val="dk1"/>
                          </a:solidFill>
                          <a:effectLst/>
                          <a:latin typeface="+mn-lt"/>
                          <a:ea typeface="+mn-ea"/>
                          <a:cs typeface="+mn-cs"/>
                        </a:rPr>
                        <a:t> Steel Defect Classification with</a:t>
                      </a:r>
                    </a:p>
                    <a:p>
                      <a:r>
                        <a:rPr lang="en-US" sz="1800" kern="1200" dirty="0">
                          <a:solidFill>
                            <a:schemeClr val="dk1"/>
                          </a:solidFill>
                          <a:effectLst/>
                          <a:latin typeface="+mn-lt"/>
                          <a:ea typeface="+mn-ea"/>
                          <a:cs typeface="+mn-cs"/>
                        </a:rPr>
                        <a:t>Max-Pooling Convolutional Neural Networks</a:t>
                      </a:r>
                      <a:endParaRPr lang="en-US" dirty="0"/>
                    </a:p>
                  </a:txBody>
                  <a:tcPr/>
                </a:tc>
                <a:tc>
                  <a:txBody>
                    <a:bodyPr/>
                    <a:lstStyle/>
                    <a:p>
                      <a:r>
                        <a:rPr lang="en-US" dirty="0"/>
                        <a:t>Not mentioned </a:t>
                      </a:r>
                    </a:p>
                  </a:txBody>
                  <a:tcPr/>
                </a:tc>
                <a:tc>
                  <a:txBody>
                    <a:bodyPr/>
                    <a:lstStyle/>
                    <a:p>
                      <a:r>
                        <a:rPr lang="en-US" sz="1800" b="1" kern="1200" dirty="0">
                          <a:solidFill>
                            <a:schemeClr val="dk1"/>
                          </a:solidFill>
                          <a:effectLst/>
                          <a:latin typeface="+mn-lt"/>
                          <a:ea typeface="+mn-ea"/>
                          <a:cs typeface="+mn-cs"/>
                        </a:rPr>
                        <a:t>7 Classes</a:t>
                      </a:r>
                      <a:endParaRPr lang="en-US" dirty="0"/>
                    </a:p>
                  </a:txBody>
                  <a:tcPr/>
                </a:tc>
                <a:tc>
                  <a:txBody>
                    <a:bodyPr/>
                    <a:lstStyle/>
                    <a:p>
                      <a:r>
                        <a:rPr lang="en-US" sz="1800" kern="1200" dirty="0">
                          <a:solidFill>
                            <a:schemeClr val="dk1"/>
                          </a:solidFill>
                          <a:effectLst/>
                          <a:latin typeface="+mn-lt"/>
                          <a:ea typeface="+mn-ea"/>
                          <a:cs typeface="+mn-cs"/>
                        </a:rPr>
                        <a:t>- resize the images to 150X150</a:t>
                      </a:r>
                    </a:p>
                    <a:p>
                      <a:r>
                        <a:rPr lang="en-US" sz="1800" kern="1200" dirty="0">
                          <a:solidFill>
                            <a:schemeClr val="dk1"/>
                          </a:solidFill>
                          <a:effectLst/>
                          <a:latin typeface="+mn-lt"/>
                          <a:ea typeface="+mn-ea"/>
                          <a:cs typeface="+mn-cs"/>
                        </a:rPr>
                        <a:t>- padding</a:t>
                      </a:r>
                    </a:p>
                    <a:p>
                      <a:endParaRPr lang="en-US" dirty="0"/>
                    </a:p>
                  </a:txBody>
                  <a:tcPr/>
                </a:tc>
                <a:tc>
                  <a:txBody>
                    <a:bodyPr/>
                    <a:lstStyle/>
                    <a:p>
                      <a:r>
                        <a:rPr lang="en-US" sz="1800" kern="1200" dirty="0">
                          <a:solidFill>
                            <a:schemeClr val="dk1"/>
                          </a:solidFill>
                          <a:effectLst/>
                          <a:latin typeface="+mn-lt"/>
                          <a:ea typeface="+mn-ea"/>
                          <a:cs typeface="+mn-cs"/>
                        </a:rPr>
                        <a:t>They used Deep learning to extract features .</a:t>
                      </a:r>
                    </a:p>
                    <a:p>
                      <a:r>
                        <a:rPr lang="en-US" sz="1800" kern="1200" dirty="0">
                          <a:solidFill>
                            <a:schemeClr val="dk1"/>
                          </a:solidFill>
                          <a:effectLst/>
                          <a:latin typeface="+mn-lt"/>
                          <a:ea typeface="+mn-ea"/>
                          <a:cs typeface="+mn-cs"/>
                        </a:rPr>
                        <a:t>The first architecture has 5 hidden layers,</a:t>
                      </a:r>
                    </a:p>
                    <a:p>
                      <a:r>
                        <a:rPr lang="en-US" sz="1800" kern="1200" dirty="0">
                          <a:solidFill>
                            <a:schemeClr val="dk1"/>
                          </a:solidFill>
                          <a:effectLst/>
                          <a:latin typeface="+mn-lt"/>
                          <a:ea typeface="+mn-ea"/>
                          <a:cs typeface="+mn-cs"/>
                        </a:rPr>
                        <a:t>The second architecture has 7</a:t>
                      </a:r>
                    </a:p>
                    <a:p>
                      <a:pPr lvl="0"/>
                      <a:r>
                        <a:rPr lang="en-US" sz="1800" kern="1200" dirty="0">
                          <a:solidFill>
                            <a:schemeClr val="dk1"/>
                          </a:solidFill>
                          <a:effectLst/>
                          <a:latin typeface="+mn-lt"/>
                          <a:ea typeface="+mn-ea"/>
                          <a:cs typeface="+mn-cs"/>
                        </a:rPr>
                        <a:t>hidden layers</a:t>
                      </a:r>
                    </a:p>
                    <a:p>
                      <a:r>
                        <a:rPr lang="en-US" sz="1800" kern="1200" dirty="0">
                          <a:solidFill>
                            <a:schemeClr val="dk1"/>
                          </a:solidFill>
                          <a:effectLst/>
                          <a:latin typeface="+mn-lt"/>
                          <a:ea typeface="+mn-ea"/>
                          <a:cs typeface="+mn-cs"/>
                        </a:rPr>
                        <a:t>Activation function</a:t>
                      </a:r>
                    </a:p>
                    <a:p>
                      <a:r>
                        <a:rPr lang="en-US" sz="1800" kern="1200" dirty="0">
                          <a:solidFill>
                            <a:schemeClr val="dk1"/>
                          </a:solidFill>
                          <a:effectLst/>
                          <a:latin typeface="+mn-lt"/>
                          <a:ea typeface="+mn-ea"/>
                          <a:cs typeface="+mn-cs"/>
                        </a:rPr>
                        <a:t> is PHOG  . </a:t>
                      </a:r>
                      <a:endParaRPr lang="en-US" dirty="0"/>
                    </a:p>
                  </a:txBody>
                  <a:tcPr/>
                </a:tc>
                <a:tc>
                  <a:txBody>
                    <a:bodyPr/>
                    <a:lstStyle/>
                    <a:p>
                      <a:r>
                        <a:rPr lang="en-US" sz="1400" kern="1200" dirty="0">
                          <a:solidFill>
                            <a:schemeClr val="dk1"/>
                          </a:solidFill>
                          <a:effectLst/>
                          <a:latin typeface="+mn-lt"/>
                          <a:ea typeface="+mn-ea"/>
                          <a:cs typeface="+mn-cs"/>
                        </a:rPr>
                        <a:t>The </a:t>
                      </a:r>
                      <a:r>
                        <a:rPr lang="en-US" sz="1800" kern="1200" dirty="0">
                          <a:solidFill>
                            <a:schemeClr val="dk1"/>
                          </a:solidFill>
                          <a:effectLst/>
                          <a:latin typeface="+mn-lt"/>
                          <a:ea typeface="+mn-ea"/>
                          <a:cs typeface="+mn-cs"/>
                        </a:rPr>
                        <a:t>error rate is  7% clearly </a:t>
                      </a:r>
                      <a:endParaRPr lang="en-US" dirty="0"/>
                    </a:p>
                  </a:txBody>
                  <a:tcPr/>
                </a:tc>
                <a:tc>
                  <a:txBody>
                    <a:bodyPr/>
                    <a:lstStyle/>
                    <a:p>
                      <a:r>
                        <a:rPr lang="en-US" sz="1800" kern="1200" dirty="0">
                          <a:solidFill>
                            <a:schemeClr val="dk1"/>
                          </a:solidFill>
                          <a:effectLst/>
                          <a:latin typeface="+mn-lt"/>
                          <a:ea typeface="+mn-ea"/>
                          <a:cs typeface="+mn-cs"/>
                        </a:rPr>
                        <a:t>Classes names are not mentioned</a:t>
                      </a:r>
                    </a:p>
                  </a:txBody>
                  <a:tcPr/>
                </a:tc>
                <a:extLst>
                  <a:ext uri="{0D108BD9-81ED-4DB2-BD59-A6C34878D82A}">
                    <a16:rowId xmlns:a16="http://schemas.microsoft.com/office/drawing/2014/main" xmlns="" val="3369898387"/>
                  </a:ext>
                </a:extLst>
              </a:tr>
            </a:tbl>
          </a:graphicData>
        </a:graphic>
      </p:graphicFrame>
    </p:spTree>
    <p:extLst>
      <p:ext uri="{BB962C8B-B14F-4D97-AF65-F5344CB8AC3E}">
        <p14:creationId xmlns:p14="http://schemas.microsoft.com/office/powerpoint/2010/main" xmlns="" val="178807048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FCE1673-89F8-439A-A836-30AD2C00A04B}"/>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xmlns="" id="{682D0C64-1274-4502-936A-5ADED5E610D4}"/>
              </a:ext>
            </a:extLst>
          </p:cNvPr>
          <p:cNvSpPr>
            <a:spLocks noGrp="1"/>
          </p:cNvSpPr>
          <p:nvPr>
            <p:ph idx="1"/>
          </p:nvPr>
        </p:nvSpPr>
        <p:spPr/>
        <p:txBody>
          <a:bodyPr/>
          <a:lstStyle/>
          <a:p>
            <a:r>
              <a:rPr lang="en-US" dirty="0"/>
              <a:t>Problem definition</a:t>
            </a:r>
          </a:p>
          <a:p>
            <a:r>
              <a:rPr lang="en-US" dirty="0"/>
              <a:t>Motivation</a:t>
            </a:r>
          </a:p>
          <a:p>
            <a:r>
              <a:rPr lang="en-US" dirty="0"/>
              <a:t>Objective</a:t>
            </a:r>
          </a:p>
          <a:p>
            <a:r>
              <a:rPr lang="en-US" dirty="0"/>
              <a:t>Survey discussion</a:t>
            </a:r>
          </a:p>
          <a:p>
            <a:r>
              <a:rPr lang="en-US" dirty="0"/>
              <a:t>Tools used</a:t>
            </a:r>
          </a:p>
          <a:p>
            <a:r>
              <a:rPr lang="en-US" dirty="0"/>
              <a:t>Comments</a:t>
            </a:r>
          </a:p>
          <a:p>
            <a:r>
              <a:rPr lang="en-US" dirty="0"/>
              <a:t>What will we do next</a:t>
            </a:r>
            <a:r>
              <a:rPr lang="en-US" dirty="0" smtClean="0"/>
              <a:t>?</a:t>
            </a:r>
          </a:p>
          <a:p>
            <a:r>
              <a:rPr lang="en-US" dirty="0" smtClean="0"/>
              <a:t>Preprocessing </a:t>
            </a:r>
            <a:endParaRPr lang="en-US" dirty="0"/>
          </a:p>
          <a:p>
            <a:pPr marL="0" indent="0">
              <a:buNone/>
            </a:pPr>
            <a:endParaRPr lang="en-US" dirty="0"/>
          </a:p>
        </p:txBody>
      </p:sp>
    </p:spTree>
    <p:extLst>
      <p:ext uri="{BB962C8B-B14F-4D97-AF65-F5344CB8AC3E}">
        <p14:creationId xmlns:p14="http://schemas.microsoft.com/office/powerpoint/2010/main" xmlns="" val="197395385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xmlns="" id="{78E87ED8-DB32-40DC-AB79-AAEE9068D0D0}"/>
              </a:ext>
            </a:extLst>
          </p:cNvPr>
          <p:cNvGraphicFramePr>
            <a:graphicFrameLocks noGrp="1"/>
          </p:cNvGraphicFramePr>
          <p:nvPr>
            <p:extLst>
              <p:ext uri="{D42A27DB-BD31-4B8C-83A1-F6EECF244321}">
                <p14:modId xmlns:p14="http://schemas.microsoft.com/office/powerpoint/2010/main" xmlns="" val="655191783"/>
              </p:ext>
            </p:extLst>
          </p:nvPr>
        </p:nvGraphicFramePr>
        <p:xfrm>
          <a:off x="489012" y="959612"/>
          <a:ext cx="11213976" cy="5151041"/>
        </p:xfrm>
        <a:graphic>
          <a:graphicData uri="http://schemas.openxmlformats.org/drawingml/2006/table">
            <a:tbl>
              <a:tblPr firstRow="1" bandRow="1">
                <a:tableStyleId>{5C22544A-7EE6-4342-B048-85BDC9FD1C3A}</a:tableStyleId>
              </a:tblPr>
              <a:tblGrid>
                <a:gridCol w="1478792">
                  <a:extLst>
                    <a:ext uri="{9D8B030D-6E8A-4147-A177-3AD203B41FA5}">
                      <a16:colId xmlns:a16="http://schemas.microsoft.com/office/drawing/2014/main" xmlns="" val="2012339394"/>
                    </a:ext>
                  </a:extLst>
                </a:gridCol>
                <a:gridCol w="1383928">
                  <a:extLst>
                    <a:ext uri="{9D8B030D-6E8A-4147-A177-3AD203B41FA5}">
                      <a16:colId xmlns:a16="http://schemas.microsoft.com/office/drawing/2014/main" xmlns="" val="1239761337"/>
                    </a:ext>
                  </a:extLst>
                </a:gridCol>
                <a:gridCol w="1416454">
                  <a:extLst>
                    <a:ext uri="{9D8B030D-6E8A-4147-A177-3AD203B41FA5}">
                      <a16:colId xmlns:a16="http://schemas.microsoft.com/office/drawing/2014/main" xmlns="" val="1887781911"/>
                    </a:ext>
                  </a:extLst>
                </a:gridCol>
                <a:gridCol w="1661554">
                  <a:extLst>
                    <a:ext uri="{9D8B030D-6E8A-4147-A177-3AD203B41FA5}">
                      <a16:colId xmlns:a16="http://schemas.microsoft.com/office/drawing/2014/main" xmlns="" val="1638156344"/>
                    </a:ext>
                  </a:extLst>
                </a:gridCol>
                <a:gridCol w="2014197">
                  <a:extLst>
                    <a:ext uri="{9D8B030D-6E8A-4147-A177-3AD203B41FA5}">
                      <a16:colId xmlns:a16="http://schemas.microsoft.com/office/drawing/2014/main" xmlns="" val="2898240664"/>
                    </a:ext>
                  </a:extLst>
                </a:gridCol>
                <a:gridCol w="1690877">
                  <a:extLst>
                    <a:ext uri="{9D8B030D-6E8A-4147-A177-3AD203B41FA5}">
                      <a16:colId xmlns:a16="http://schemas.microsoft.com/office/drawing/2014/main" xmlns="" val="1272827515"/>
                    </a:ext>
                  </a:extLst>
                </a:gridCol>
                <a:gridCol w="1568174">
                  <a:extLst>
                    <a:ext uri="{9D8B030D-6E8A-4147-A177-3AD203B41FA5}">
                      <a16:colId xmlns:a16="http://schemas.microsoft.com/office/drawing/2014/main" xmlns="" val="3962574847"/>
                    </a:ext>
                  </a:extLst>
                </a:gridCol>
              </a:tblGrid>
              <a:tr h="1030208">
                <a:tc>
                  <a:txBody>
                    <a:bodyPr/>
                    <a:lstStyle/>
                    <a:p>
                      <a:r>
                        <a:rPr lang="en-US"/>
                        <a:t>Paper Name</a:t>
                      </a:r>
                      <a:endParaRPr lang="en-US" dirty="0"/>
                    </a:p>
                  </a:txBody>
                  <a:tcPr/>
                </a:tc>
                <a:tc>
                  <a:txBody>
                    <a:bodyPr/>
                    <a:lstStyle/>
                    <a:p>
                      <a:r>
                        <a:rPr lang="en-US"/>
                        <a:t>Dataset</a:t>
                      </a:r>
                      <a:endParaRPr lang="en-US" dirty="0"/>
                    </a:p>
                  </a:txBody>
                  <a:tcPr/>
                </a:tc>
                <a:tc>
                  <a:txBody>
                    <a:bodyPr/>
                    <a:lstStyle/>
                    <a:p>
                      <a:r>
                        <a:rPr lang="en-US"/>
                        <a:t># of Classes</a:t>
                      </a:r>
                      <a:endParaRPr lang="en-US" dirty="0"/>
                    </a:p>
                  </a:txBody>
                  <a:tcPr/>
                </a:tc>
                <a:tc>
                  <a:txBody>
                    <a:bodyPr/>
                    <a:lstStyle/>
                    <a:p>
                      <a:r>
                        <a:rPr lang="en-US" dirty="0"/>
                        <a:t>Preprocessing</a:t>
                      </a:r>
                    </a:p>
                  </a:txBody>
                  <a:tcPr/>
                </a:tc>
                <a:tc>
                  <a:txBody>
                    <a:bodyPr/>
                    <a:lstStyle/>
                    <a:p>
                      <a:r>
                        <a:rPr lang="en-US"/>
                        <a:t>Feature Extraction and Classification</a:t>
                      </a:r>
                      <a:endParaRPr lang="en-US" dirty="0"/>
                    </a:p>
                  </a:txBody>
                  <a:tcPr/>
                </a:tc>
                <a:tc>
                  <a:txBody>
                    <a:bodyPr/>
                    <a:lstStyle/>
                    <a:p>
                      <a:r>
                        <a:rPr lang="en-US"/>
                        <a:t>Accuracy</a:t>
                      </a:r>
                      <a:endParaRPr lang="en-US" dirty="0"/>
                    </a:p>
                  </a:txBody>
                  <a:tcPr/>
                </a:tc>
                <a:tc>
                  <a:txBody>
                    <a:bodyPr/>
                    <a:lstStyle/>
                    <a:p>
                      <a:r>
                        <a:rPr lang="en-US"/>
                        <a:t>Comment</a:t>
                      </a:r>
                      <a:endParaRPr lang="en-US" dirty="0"/>
                    </a:p>
                  </a:txBody>
                  <a:tcPr/>
                </a:tc>
                <a:extLst>
                  <a:ext uri="{0D108BD9-81ED-4DB2-BD59-A6C34878D82A}">
                    <a16:rowId xmlns:a16="http://schemas.microsoft.com/office/drawing/2014/main" xmlns="" val="662846058"/>
                  </a:ext>
                </a:extLst>
              </a:tr>
              <a:tr h="4120833">
                <a:tc>
                  <a:txBody>
                    <a:bodyPr/>
                    <a:lstStyle/>
                    <a:p>
                      <a:r>
                        <a:rPr lang="en-US" sz="1800" kern="1200" dirty="0">
                          <a:solidFill>
                            <a:schemeClr val="dk1"/>
                          </a:solidFill>
                          <a:effectLst/>
                          <a:latin typeface="+mn-lt"/>
                          <a:ea typeface="+mn-ea"/>
                          <a:cs typeface="+mn-cs"/>
                        </a:rPr>
                        <a:t>Steel Surface Defects Detection Based</a:t>
                      </a:r>
                    </a:p>
                    <a:p>
                      <a:r>
                        <a:rPr lang="en-US" sz="1800" kern="1200" dirty="0">
                          <a:solidFill>
                            <a:schemeClr val="dk1"/>
                          </a:solidFill>
                          <a:effectLst/>
                          <a:latin typeface="+mn-lt"/>
                          <a:ea typeface="+mn-ea"/>
                          <a:cs typeface="+mn-cs"/>
                        </a:rPr>
                        <a:t>on Deep Learning</a:t>
                      </a:r>
                    </a:p>
                  </a:txBody>
                  <a:tcPr/>
                </a:tc>
                <a:tc>
                  <a:txBody>
                    <a:bodyPr/>
                    <a:lstStyle/>
                    <a:p>
                      <a:r>
                        <a:rPr lang="en-US" sz="1800" kern="1200">
                          <a:solidFill>
                            <a:schemeClr val="dk1"/>
                          </a:solidFill>
                          <a:effectLst/>
                          <a:latin typeface="+mn-lt"/>
                          <a:ea typeface="+mn-ea"/>
                          <a:cs typeface="+mn-cs"/>
                        </a:rPr>
                        <a:t>They used famous large datasets, such as PASCAL VOC, MS COCO, ILSCRV</a:t>
                      </a:r>
                      <a:endParaRPr lang="en-US" sz="1800" kern="1200" dirty="0">
                        <a:solidFill>
                          <a:schemeClr val="dk1"/>
                        </a:solidFill>
                        <a:effectLst/>
                        <a:latin typeface="+mn-lt"/>
                        <a:ea typeface="+mn-ea"/>
                        <a:cs typeface="+mn-cs"/>
                      </a:endParaRPr>
                    </a:p>
                  </a:txBody>
                  <a:tcPr/>
                </a:tc>
                <a:tc>
                  <a:txBody>
                    <a:bodyPr/>
                    <a:lstStyle/>
                    <a:p>
                      <a:r>
                        <a:rPr lang="en-US" sz="1800" b="1" kern="1200">
                          <a:solidFill>
                            <a:schemeClr val="dk1"/>
                          </a:solidFill>
                          <a:effectLst/>
                          <a:latin typeface="+mn-lt"/>
                          <a:ea typeface="+mn-ea"/>
                          <a:cs typeface="+mn-cs"/>
                        </a:rPr>
                        <a:t>3 classes</a:t>
                      </a:r>
                      <a:r>
                        <a:rPr lang="en-US" sz="1800" kern="1200">
                          <a:solidFill>
                            <a:schemeClr val="dk1"/>
                          </a:solidFill>
                          <a:effectLst/>
                          <a:latin typeface="+mn-lt"/>
                          <a:ea typeface="+mn-ea"/>
                          <a:cs typeface="+mn-cs"/>
                        </a:rPr>
                        <a:t> </a:t>
                      </a:r>
                      <a:endParaRPr lang="en-US" dirty="0"/>
                    </a:p>
                  </a:txBody>
                  <a:tcPr/>
                </a:tc>
                <a:tc>
                  <a:txBody>
                    <a:bodyPr/>
                    <a:lstStyle/>
                    <a:p>
                      <a:r>
                        <a:rPr lang="en-US" sz="1800" kern="1200" dirty="0">
                          <a:solidFill>
                            <a:schemeClr val="dk1"/>
                          </a:solidFill>
                          <a:effectLst/>
                          <a:latin typeface="+mn-lt"/>
                          <a:ea typeface="+mn-ea"/>
                          <a:cs typeface="+mn-cs"/>
                        </a:rPr>
                        <a:t>random rotation, translation</a:t>
                      </a:r>
                    </a:p>
                    <a:p>
                      <a:r>
                        <a:rPr lang="en-US" sz="1800" kern="1200" dirty="0">
                          <a:solidFill>
                            <a:schemeClr val="dk1"/>
                          </a:solidFill>
                          <a:effectLst/>
                          <a:latin typeface="+mn-lt"/>
                          <a:ea typeface="+mn-ea"/>
                          <a:cs typeface="+mn-cs"/>
                        </a:rPr>
                        <a:t>zoom, shear, and elastic transformation</a:t>
                      </a:r>
                      <a:endParaRPr lang="en-US" dirty="0"/>
                    </a:p>
                  </a:txBody>
                  <a:tcPr/>
                </a:tc>
                <a:tc>
                  <a:txBody>
                    <a:bodyPr/>
                    <a:lstStyle/>
                    <a:p>
                      <a:r>
                        <a:rPr lang="en-US" sz="1800" kern="1200" dirty="0">
                          <a:solidFill>
                            <a:schemeClr val="dk1"/>
                          </a:solidFill>
                          <a:effectLst/>
                          <a:latin typeface="+mn-lt"/>
                          <a:ea typeface="+mn-ea"/>
                          <a:cs typeface="+mn-cs"/>
                        </a:rPr>
                        <a:t>In this paper, </a:t>
                      </a:r>
                    </a:p>
                    <a:p>
                      <a:r>
                        <a:rPr lang="en-US" sz="1800" kern="1200" dirty="0">
                          <a:solidFill>
                            <a:schemeClr val="dk1"/>
                          </a:solidFill>
                          <a:effectLst/>
                          <a:latin typeface="+mn-lt"/>
                          <a:ea typeface="+mn-ea"/>
                          <a:cs typeface="+mn-cs"/>
                        </a:rPr>
                        <a:t>they used two deep learning models,</a:t>
                      </a:r>
                    </a:p>
                    <a:p>
                      <a:r>
                        <a:rPr lang="en-US" sz="1800" kern="1200" dirty="0">
                          <a:solidFill>
                            <a:schemeClr val="dk1"/>
                          </a:solidFill>
                          <a:effectLst/>
                          <a:latin typeface="+mn-lt"/>
                          <a:ea typeface="+mn-ea"/>
                          <a:cs typeface="+mn-cs"/>
                        </a:rPr>
                        <a:t>1-Faster RCNN(Regions with Convolutional Neural Networks) .</a:t>
                      </a:r>
                    </a:p>
                    <a:p>
                      <a:r>
                        <a:rPr lang="en-US" sz="1800" kern="1200" dirty="0">
                          <a:solidFill>
                            <a:schemeClr val="dk1"/>
                          </a:solidFill>
                          <a:effectLst/>
                          <a:latin typeface="+mn-lt"/>
                          <a:ea typeface="+mn-ea"/>
                          <a:cs typeface="+mn-cs"/>
                        </a:rPr>
                        <a:t> 2-SSD(Single Shot</a:t>
                      </a:r>
                    </a:p>
                    <a:p>
                      <a:r>
                        <a:rPr lang="en-US" sz="1800" kern="1200" dirty="0">
                          <a:solidFill>
                            <a:schemeClr val="dk1"/>
                          </a:solidFill>
                          <a:effectLst/>
                          <a:latin typeface="+mn-lt"/>
                          <a:ea typeface="+mn-ea"/>
                          <a:cs typeface="+mn-cs"/>
                        </a:rPr>
                        <a:t>  </a:t>
                      </a:r>
                      <a:r>
                        <a:rPr lang="en-US" sz="1800" kern="1200" dirty="0" err="1">
                          <a:solidFill>
                            <a:schemeClr val="dk1"/>
                          </a:solidFill>
                          <a:effectLst/>
                          <a:latin typeface="+mn-lt"/>
                          <a:ea typeface="+mn-ea"/>
                          <a:cs typeface="+mn-cs"/>
                        </a:rPr>
                        <a:t>MultiBox</a:t>
                      </a:r>
                      <a:r>
                        <a:rPr lang="en-US" sz="1800" kern="1200" dirty="0">
                          <a:solidFill>
                            <a:schemeClr val="dk1"/>
                          </a:solidFill>
                          <a:effectLst/>
                          <a:latin typeface="+mn-lt"/>
                          <a:ea typeface="+mn-ea"/>
                          <a:cs typeface="+mn-cs"/>
                        </a:rPr>
                        <a:t> Detector). </a:t>
                      </a:r>
                    </a:p>
                    <a:p>
                      <a:r>
                        <a:rPr lang="en-US" sz="1800" kern="1200" dirty="0">
                          <a:solidFill>
                            <a:schemeClr val="dk1"/>
                          </a:solidFill>
                          <a:effectLst/>
                          <a:latin typeface="+mn-lt"/>
                          <a:ea typeface="+mn-ea"/>
                          <a:cs typeface="+mn-cs"/>
                        </a:rPr>
                        <a:t>to detect defects on a hot-rolled steel surface.</a:t>
                      </a:r>
                      <a:endParaRPr lang="en-US" dirty="0"/>
                    </a:p>
                  </a:txBody>
                  <a:tcPr/>
                </a:tc>
                <a:tc>
                  <a:txBody>
                    <a:bodyPr/>
                    <a:lstStyle/>
                    <a:p>
                      <a:r>
                        <a:rPr lang="en-US" sz="1800" kern="1200">
                          <a:solidFill>
                            <a:schemeClr val="dk1"/>
                          </a:solidFill>
                          <a:effectLst/>
                          <a:latin typeface="+mn-lt"/>
                          <a:ea typeface="+mn-ea"/>
                          <a:cs typeface="+mn-cs"/>
                        </a:rPr>
                        <a:t>Not mentioned</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800" kern="1200">
                          <a:solidFill>
                            <a:schemeClr val="dk1"/>
                          </a:solidFill>
                          <a:effectLst/>
                          <a:latin typeface="+mn-lt"/>
                          <a:ea typeface="+mn-ea"/>
                          <a:cs typeface="+mn-cs"/>
                        </a:rPr>
                        <a:t>Just, The experimental results also show that SSD is usually better than Faster RCNN</a:t>
                      </a:r>
                    </a:p>
                    <a:p>
                      <a:endParaRPr lang="en-US" sz="1800" kern="1200">
                        <a:solidFill>
                          <a:schemeClr val="dk1"/>
                        </a:solidFill>
                        <a:effectLst/>
                        <a:latin typeface="+mn-lt"/>
                        <a:ea typeface="+mn-ea"/>
                        <a:cs typeface="+mn-cs"/>
                      </a:endParaRPr>
                    </a:p>
                    <a:p>
                      <a:endParaRPr lang="en-US" dirty="0"/>
                    </a:p>
                  </a:txBody>
                  <a:tcPr/>
                </a:tc>
                <a:tc>
                  <a:txBody>
                    <a:bodyPr/>
                    <a:lstStyle/>
                    <a:p>
                      <a:r>
                        <a:rPr lang="en-US" sz="1800" kern="1200" dirty="0">
                          <a:solidFill>
                            <a:schemeClr val="dk1"/>
                          </a:solidFill>
                          <a:effectLst/>
                          <a:latin typeface="+mn-lt"/>
                          <a:ea typeface="+mn-ea"/>
                          <a:cs typeface="+mn-cs"/>
                        </a:rPr>
                        <a:t>Num of images is</a:t>
                      </a:r>
                      <a:r>
                        <a:rPr lang="ar-SA" sz="1800" kern="1200" dirty="0">
                          <a:solidFill>
                            <a:schemeClr val="dk1"/>
                          </a:solidFill>
                          <a:effectLst/>
                          <a:latin typeface="+mn-lt"/>
                          <a:ea typeface="+mn-ea"/>
                          <a:cs typeface="+mn-cs"/>
                        </a:rPr>
                        <a:t>   </a:t>
                      </a:r>
                      <a:r>
                        <a:rPr lang="en-US" sz="1800" kern="1200" dirty="0">
                          <a:solidFill>
                            <a:schemeClr val="dk1"/>
                          </a:solidFill>
                          <a:effectLst/>
                          <a:latin typeface="+mn-lt"/>
                          <a:ea typeface="+mn-ea"/>
                          <a:cs typeface="+mn-cs"/>
                        </a:rPr>
                        <a:t> limited in test and training (100).</a:t>
                      </a:r>
                    </a:p>
                    <a:p>
                      <a:r>
                        <a:rPr lang="en-US" sz="1800" kern="1200" dirty="0">
                          <a:solidFill>
                            <a:schemeClr val="dk1"/>
                          </a:solidFill>
                          <a:effectLst/>
                          <a:latin typeface="+mn-lt"/>
                          <a:ea typeface="+mn-ea"/>
                          <a:cs typeface="+mn-cs"/>
                        </a:rPr>
                        <a:t> </a:t>
                      </a:r>
                    </a:p>
                    <a:p>
                      <a:r>
                        <a:rPr lang="en-US" sz="1800" kern="1200" dirty="0">
                          <a:solidFill>
                            <a:schemeClr val="dk1"/>
                          </a:solidFill>
                          <a:effectLst/>
                          <a:latin typeface="+mn-lt"/>
                          <a:ea typeface="+mn-ea"/>
                          <a:cs typeface="+mn-cs"/>
                        </a:rPr>
                        <a:t>-Activation function and preprocessing step are not mentioned</a:t>
                      </a:r>
                    </a:p>
                  </a:txBody>
                  <a:tcPr/>
                </a:tc>
                <a:extLst>
                  <a:ext uri="{0D108BD9-81ED-4DB2-BD59-A6C34878D82A}">
                    <a16:rowId xmlns:a16="http://schemas.microsoft.com/office/drawing/2014/main" xmlns="" val="2830170252"/>
                  </a:ext>
                </a:extLst>
              </a:tr>
            </a:tbl>
          </a:graphicData>
        </a:graphic>
      </p:graphicFrame>
    </p:spTree>
    <p:extLst>
      <p:ext uri="{BB962C8B-B14F-4D97-AF65-F5344CB8AC3E}">
        <p14:creationId xmlns:p14="http://schemas.microsoft.com/office/powerpoint/2010/main" xmlns="" val="351820475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xmlns="" id="{A989F5B6-D5AC-43F8-9559-8EDF92E89DAC}"/>
              </a:ext>
            </a:extLst>
          </p:cNvPr>
          <p:cNvGraphicFramePr>
            <a:graphicFrameLocks noGrp="1"/>
          </p:cNvGraphicFramePr>
          <p:nvPr>
            <p:extLst>
              <p:ext uri="{D42A27DB-BD31-4B8C-83A1-F6EECF244321}">
                <p14:modId xmlns:p14="http://schemas.microsoft.com/office/powerpoint/2010/main" xmlns="" val="2368614317"/>
              </p:ext>
            </p:extLst>
          </p:nvPr>
        </p:nvGraphicFramePr>
        <p:xfrm>
          <a:off x="409882" y="292542"/>
          <a:ext cx="11354226" cy="6045678"/>
        </p:xfrm>
        <a:graphic>
          <a:graphicData uri="http://schemas.openxmlformats.org/drawingml/2006/table">
            <a:tbl>
              <a:tblPr firstRow="1" bandRow="1">
                <a:tableStyleId>{5C22544A-7EE6-4342-B048-85BDC9FD1C3A}</a:tableStyleId>
              </a:tblPr>
              <a:tblGrid>
                <a:gridCol w="1497287">
                  <a:extLst>
                    <a:ext uri="{9D8B030D-6E8A-4147-A177-3AD203B41FA5}">
                      <a16:colId xmlns:a16="http://schemas.microsoft.com/office/drawing/2014/main" xmlns="" val="1605673901"/>
                    </a:ext>
                  </a:extLst>
                </a:gridCol>
                <a:gridCol w="1401236">
                  <a:extLst>
                    <a:ext uri="{9D8B030D-6E8A-4147-A177-3AD203B41FA5}">
                      <a16:colId xmlns:a16="http://schemas.microsoft.com/office/drawing/2014/main" xmlns="" val="917788258"/>
                    </a:ext>
                  </a:extLst>
                </a:gridCol>
                <a:gridCol w="1386868">
                  <a:extLst>
                    <a:ext uri="{9D8B030D-6E8A-4147-A177-3AD203B41FA5}">
                      <a16:colId xmlns:a16="http://schemas.microsoft.com/office/drawing/2014/main" xmlns="" val="2568286501"/>
                    </a:ext>
                  </a:extLst>
                </a:gridCol>
                <a:gridCol w="1729636">
                  <a:extLst>
                    <a:ext uri="{9D8B030D-6E8A-4147-A177-3AD203B41FA5}">
                      <a16:colId xmlns:a16="http://schemas.microsoft.com/office/drawing/2014/main" xmlns="" val="3890235630"/>
                    </a:ext>
                  </a:extLst>
                </a:gridCol>
                <a:gridCol w="2411360">
                  <a:extLst>
                    <a:ext uri="{9D8B030D-6E8A-4147-A177-3AD203B41FA5}">
                      <a16:colId xmlns:a16="http://schemas.microsoft.com/office/drawing/2014/main" xmlns="" val="3535109650"/>
                    </a:ext>
                  </a:extLst>
                </a:gridCol>
                <a:gridCol w="1573823">
                  <a:extLst>
                    <a:ext uri="{9D8B030D-6E8A-4147-A177-3AD203B41FA5}">
                      <a16:colId xmlns:a16="http://schemas.microsoft.com/office/drawing/2014/main" xmlns="" val="1537002811"/>
                    </a:ext>
                  </a:extLst>
                </a:gridCol>
                <a:gridCol w="1354016">
                  <a:extLst>
                    <a:ext uri="{9D8B030D-6E8A-4147-A177-3AD203B41FA5}">
                      <a16:colId xmlns:a16="http://schemas.microsoft.com/office/drawing/2014/main" xmlns="" val="1173542184"/>
                    </a:ext>
                  </a:extLst>
                </a:gridCol>
              </a:tblGrid>
              <a:tr h="658922">
                <a:tc>
                  <a:txBody>
                    <a:bodyPr/>
                    <a:lstStyle/>
                    <a:p>
                      <a:r>
                        <a:rPr lang="en-US"/>
                        <a:t>Paper Name</a:t>
                      </a:r>
                      <a:endParaRPr lang="en-US" dirty="0"/>
                    </a:p>
                  </a:txBody>
                  <a:tcPr/>
                </a:tc>
                <a:tc>
                  <a:txBody>
                    <a:bodyPr/>
                    <a:lstStyle/>
                    <a:p>
                      <a:r>
                        <a:rPr lang="en-US"/>
                        <a:t>Dataset</a:t>
                      </a:r>
                      <a:endParaRPr lang="en-US" dirty="0"/>
                    </a:p>
                  </a:txBody>
                  <a:tcPr/>
                </a:tc>
                <a:tc>
                  <a:txBody>
                    <a:bodyPr/>
                    <a:lstStyle/>
                    <a:p>
                      <a:r>
                        <a:rPr lang="en-US"/>
                        <a:t># of Classes</a:t>
                      </a:r>
                      <a:endParaRPr lang="en-US" dirty="0"/>
                    </a:p>
                  </a:txBody>
                  <a:tcPr/>
                </a:tc>
                <a:tc>
                  <a:txBody>
                    <a:bodyPr/>
                    <a:lstStyle/>
                    <a:p>
                      <a:r>
                        <a:rPr lang="en-US" dirty="0"/>
                        <a:t>Preprocessing</a:t>
                      </a:r>
                    </a:p>
                  </a:txBody>
                  <a:tcPr/>
                </a:tc>
                <a:tc>
                  <a:txBody>
                    <a:bodyPr/>
                    <a:lstStyle/>
                    <a:p>
                      <a:r>
                        <a:rPr lang="en-US"/>
                        <a:t>Feature Extraction and Classification</a:t>
                      </a:r>
                      <a:endParaRPr lang="en-US" dirty="0"/>
                    </a:p>
                  </a:txBody>
                  <a:tcPr/>
                </a:tc>
                <a:tc>
                  <a:txBody>
                    <a:bodyPr/>
                    <a:lstStyle/>
                    <a:p>
                      <a:r>
                        <a:rPr lang="en-US"/>
                        <a:t>Accuracy</a:t>
                      </a:r>
                      <a:endParaRPr lang="en-US" dirty="0"/>
                    </a:p>
                  </a:txBody>
                  <a:tcPr/>
                </a:tc>
                <a:tc>
                  <a:txBody>
                    <a:bodyPr/>
                    <a:lstStyle/>
                    <a:p>
                      <a:r>
                        <a:rPr lang="en-US"/>
                        <a:t>Comment</a:t>
                      </a:r>
                      <a:endParaRPr lang="en-US" dirty="0"/>
                    </a:p>
                  </a:txBody>
                  <a:tcPr/>
                </a:tc>
                <a:extLst>
                  <a:ext uri="{0D108BD9-81ED-4DB2-BD59-A6C34878D82A}">
                    <a16:rowId xmlns:a16="http://schemas.microsoft.com/office/drawing/2014/main" xmlns="" val="1340181105"/>
                  </a:ext>
                </a:extLst>
              </a:tr>
              <a:tr h="2634574">
                <a:tc>
                  <a:txBody>
                    <a:bodyPr/>
                    <a:lstStyle/>
                    <a:p>
                      <a:r>
                        <a:rPr lang="en-US" sz="1800" i="1" kern="1200" dirty="0">
                          <a:solidFill>
                            <a:schemeClr val="dk1"/>
                          </a:solidFill>
                          <a:effectLst/>
                          <a:latin typeface="+mn-lt"/>
                          <a:ea typeface="+mn-ea"/>
                          <a:cs typeface="+mn-cs"/>
                        </a:rPr>
                        <a:t>Detection of Steel Surface Defect Based on Machine Learning Using Deep Autoencoder Network</a:t>
                      </a:r>
                      <a:endParaRPr lang="en-US" sz="1800" kern="1200" dirty="0">
                        <a:solidFill>
                          <a:schemeClr val="dk1"/>
                        </a:solidFill>
                        <a:effectLst/>
                        <a:latin typeface="+mn-lt"/>
                        <a:ea typeface="+mn-ea"/>
                        <a:cs typeface="+mn-cs"/>
                      </a:endParaRPr>
                    </a:p>
                  </a:txBody>
                  <a:tcPr/>
                </a:tc>
                <a:tc>
                  <a:txBody>
                    <a:bodyPr/>
                    <a:lstStyle/>
                    <a:p>
                      <a:r>
                        <a:rPr lang="en-US" sz="1800" kern="1200" dirty="0">
                          <a:solidFill>
                            <a:schemeClr val="dk1"/>
                          </a:solidFill>
                          <a:effectLst/>
                          <a:latin typeface="+mn-lt"/>
                          <a:ea typeface="+mn-ea"/>
                          <a:cs typeface="+mn-cs"/>
                        </a:rPr>
                        <a:t>NEU dataset</a:t>
                      </a:r>
                    </a:p>
                  </a:txBody>
                  <a:tcPr/>
                </a:tc>
                <a:tc>
                  <a:txBody>
                    <a:bodyPr/>
                    <a:lstStyle/>
                    <a:p>
                      <a:r>
                        <a:rPr lang="en-US" dirty="0"/>
                        <a:t>6 classes </a:t>
                      </a:r>
                    </a:p>
                  </a:txBody>
                  <a:tcPr/>
                </a:tc>
                <a:tc>
                  <a:txBody>
                    <a:bodyPr/>
                    <a:lstStyle/>
                    <a:p>
                      <a:r>
                        <a:rPr lang="en-US" sz="1800" kern="1200" dirty="0">
                          <a:solidFill>
                            <a:schemeClr val="dk1"/>
                          </a:solidFill>
                          <a:effectLst/>
                          <a:latin typeface="+mn-lt"/>
                          <a:ea typeface="+mn-ea"/>
                          <a:cs typeface="+mn-cs"/>
                        </a:rPr>
                        <a:t>All images are processed by histogram and edge detection to extract features </a:t>
                      </a:r>
                      <a:endParaRPr lang="en-US" dirty="0"/>
                    </a:p>
                  </a:txBody>
                  <a:tcPr/>
                </a:tc>
                <a:tc>
                  <a:txBody>
                    <a:bodyPr/>
                    <a:lstStyle/>
                    <a:p>
                      <a:r>
                        <a:rPr lang="en-US" sz="1800" kern="1200" dirty="0">
                          <a:solidFill>
                            <a:schemeClr val="dk1"/>
                          </a:solidFill>
                          <a:effectLst/>
                          <a:latin typeface="+mn-lt"/>
                          <a:ea typeface="+mn-ea"/>
                          <a:cs typeface="+mn-cs"/>
                        </a:rPr>
                        <a:t>-histogram and edge detection.</a:t>
                      </a:r>
                    </a:p>
                    <a:p>
                      <a:r>
                        <a:rPr lang="en-US" sz="1800" kern="1200" dirty="0">
                          <a:solidFill>
                            <a:schemeClr val="dk1"/>
                          </a:solidFill>
                          <a:effectLst/>
                          <a:latin typeface="+mn-lt"/>
                          <a:ea typeface="+mn-ea"/>
                          <a:cs typeface="+mn-cs"/>
                        </a:rPr>
                        <a:t>-the Sobel edge detection algorithm</a:t>
                      </a:r>
                    </a:p>
                    <a:p>
                      <a:endParaRPr lang="en-US" sz="1800" kern="1200" dirty="0">
                        <a:solidFill>
                          <a:schemeClr val="dk1"/>
                        </a:solidFill>
                        <a:effectLst/>
                        <a:latin typeface="+mn-lt"/>
                        <a:ea typeface="+mn-ea"/>
                        <a:cs typeface="+mn-cs"/>
                      </a:endParaRPr>
                    </a:p>
                    <a:p>
                      <a:r>
                        <a:rPr lang="en-US" sz="1800" kern="1200" dirty="0">
                          <a:solidFill>
                            <a:schemeClr val="dk1"/>
                          </a:solidFill>
                          <a:effectLst/>
                          <a:latin typeface="+mn-lt"/>
                          <a:ea typeface="+mn-ea"/>
                          <a:cs typeface="+mn-cs"/>
                        </a:rPr>
                        <a:t>*Two classifiers: </a:t>
                      </a:r>
                    </a:p>
                    <a:p>
                      <a:r>
                        <a:rPr lang="en-US" sz="1800" kern="1200" dirty="0">
                          <a:solidFill>
                            <a:schemeClr val="dk1"/>
                          </a:solidFill>
                          <a:effectLst/>
                          <a:latin typeface="+mn-lt"/>
                          <a:ea typeface="+mn-ea"/>
                          <a:cs typeface="+mn-cs"/>
                        </a:rPr>
                        <a:t>-supervised feed-forward back propagation (BP) -Deep Auto-encoder</a:t>
                      </a:r>
                      <a:endParaRPr lang="en-US" dirty="0"/>
                    </a:p>
                  </a:txBody>
                  <a:tcPr/>
                </a:tc>
                <a:tc>
                  <a:txBody>
                    <a:bodyPr/>
                    <a:lstStyle/>
                    <a:p>
                      <a:endParaRPr lang="en-US" sz="1800" kern="1200" dirty="0">
                        <a:solidFill>
                          <a:schemeClr val="dk1"/>
                        </a:solidFill>
                        <a:effectLst/>
                        <a:latin typeface="+mn-lt"/>
                        <a:ea typeface="+mn-ea"/>
                        <a:cs typeface="+mn-cs"/>
                      </a:endParaRPr>
                    </a:p>
                    <a:p>
                      <a:r>
                        <a:rPr lang="en-US" sz="1800" kern="1200" dirty="0">
                          <a:solidFill>
                            <a:schemeClr val="dk1"/>
                          </a:solidFill>
                          <a:effectLst/>
                          <a:latin typeface="+mn-lt"/>
                          <a:ea typeface="+mn-ea"/>
                          <a:cs typeface="+mn-cs"/>
                        </a:rPr>
                        <a:t>overall accuracy is 100%.</a:t>
                      </a:r>
                      <a:endParaRPr lang="en-US" dirty="0"/>
                    </a:p>
                  </a:txBody>
                  <a:tcPr/>
                </a:tc>
                <a:tc>
                  <a:txBody>
                    <a:bodyPr/>
                    <a:lstStyle/>
                    <a:p>
                      <a:r>
                        <a:rPr lang="en-US" sz="1800" kern="1200" dirty="0">
                          <a:solidFill>
                            <a:schemeClr val="dk1"/>
                          </a:solidFill>
                          <a:effectLst/>
                          <a:latin typeface="+mn-lt"/>
                          <a:ea typeface="+mn-ea"/>
                          <a:cs typeface="+mn-cs"/>
                        </a:rPr>
                        <a:t>Small dataset</a:t>
                      </a:r>
                    </a:p>
                  </a:txBody>
                  <a:tcPr/>
                </a:tc>
                <a:extLst>
                  <a:ext uri="{0D108BD9-81ED-4DB2-BD59-A6C34878D82A}">
                    <a16:rowId xmlns:a16="http://schemas.microsoft.com/office/drawing/2014/main" xmlns="" val="1220454470"/>
                  </a:ext>
                </a:extLst>
              </a:tr>
              <a:tr h="2552116">
                <a:tc>
                  <a:txBody>
                    <a:bodyPr/>
                    <a:lstStyle/>
                    <a:p>
                      <a:r>
                        <a:rPr lang="en-US" sz="1800" kern="1200" dirty="0">
                          <a:solidFill>
                            <a:schemeClr val="dk1"/>
                          </a:solidFill>
                          <a:effectLst/>
                          <a:latin typeface="+mn-lt"/>
                          <a:ea typeface="+mn-ea"/>
                          <a:cs typeface="+mn-cs"/>
                        </a:rPr>
                        <a:t>Detection of Steel Defect Using the Image Processing</a:t>
                      </a:r>
                    </a:p>
                    <a:p>
                      <a:r>
                        <a:rPr lang="en-US" sz="1800" kern="1200" dirty="0">
                          <a:solidFill>
                            <a:schemeClr val="dk1"/>
                          </a:solidFill>
                          <a:effectLst/>
                          <a:latin typeface="+mn-lt"/>
                          <a:ea typeface="+mn-ea"/>
                          <a:cs typeface="+mn-cs"/>
                        </a:rPr>
                        <a:t>Algorithms</a:t>
                      </a:r>
                    </a:p>
                  </a:txBody>
                  <a:tcPr/>
                </a:tc>
                <a:tc>
                  <a:txBody>
                    <a:bodyPr/>
                    <a:lstStyle/>
                    <a:p>
                      <a:r>
                        <a:rPr lang="en-US" sz="1800" kern="1200" dirty="0">
                          <a:solidFill>
                            <a:schemeClr val="dk1"/>
                          </a:solidFill>
                          <a:effectLst/>
                          <a:latin typeface="+mn-lt"/>
                          <a:ea typeface="+mn-ea"/>
                          <a:cs typeface="+mn-cs"/>
                        </a:rPr>
                        <a:t>250 steel defect</a:t>
                      </a:r>
                    </a:p>
                    <a:p>
                      <a:r>
                        <a:rPr lang="en-US" sz="1800" kern="1200" dirty="0">
                          <a:solidFill>
                            <a:schemeClr val="dk1"/>
                          </a:solidFill>
                          <a:effectLst/>
                          <a:latin typeface="+mn-lt"/>
                          <a:ea typeface="+mn-ea"/>
                          <a:cs typeface="+mn-cs"/>
                        </a:rPr>
                        <a:t>images were used</a:t>
                      </a:r>
                    </a:p>
                  </a:txBody>
                  <a:tcPr/>
                </a:tc>
                <a:tc>
                  <a:txBody>
                    <a:bodyPr/>
                    <a:lstStyle/>
                    <a:p>
                      <a:endParaRPr lang="en-US" sz="1800" kern="1200" dirty="0">
                        <a:solidFill>
                          <a:schemeClr val="dk1"/>
                        </a:solidFill>
                        <a:effectLst/>
                        <a:latin typeface="+mn-lt"/>
                        <a:ea typeface="+mn-ea"/>
                        <a:cs typeface="+mn-cs"/>
                      </a:endParaRPr>
                    </a:p>
                    <a:p>
                      <a:r>
                        <a:rPr lang="en-US" sz="1800" kern="1200" dirty="0">
                          <a:solidFill>
                            <a:schemeClr val="dk1"/>
                          </a:solidFill>
                          <a:effectLst/>
                          <a:latin typeface="+mn-lt"/>
                          <a:ea typeface="+mn-ea"/>
                          <a:cs typeface="+mn-cs"/>
                        </a:rPr>
                        <a:t>4 classes </a:t>
                      </a:r>
                      <a:endParaRPr lang="en-US" dirty="0"/>
                    </a:p>
                  </a:txBody>
                  <a:tcPr/>
                </a:tc>
                <a:tc>
                  <a:txBody>
                    <a:bodyPr/>
                    <a:lstStyle/>
                    <a:p>
                      <a:r>
                        <a:rPr lang="en-US" dirty="0"/>
                        <a:t> </a:t>
                      </a:r>
                    </a:p>
                    <a:p>
                      <a:r>
                        <a:rPr lang="en-US" dirty="0"/>
                        <a:t>  -----------</a:t>
                      </a:r>
                    </a:p>
                  </a:txBody>
                  <a:tcPr/>
                </a:tc>
                <a:tc>
                  <a:txBody>
                    <a:bodyPr/>
                    <a:lstStyle/>
                    <a:p>
                      <a:r>
                        <a:rPr lang="en-US" sz="1800" kern="1200" dirty="0">
                          <a:solidFill>
                            <a:schemeClr val="dk1"/>
                          </a:solidFill>
                          <a:effectLst/>
                          <a:latin typeface="+mn-lt"/>
                          <a:ea typeface="+mn-ea"/>
                          <a:cs typeface="+mn-cs"/>
                        </a:rPr>
                        <a:t>the common operations for defect detecting are:</a:t>
                      </a:r>
                    </a:p>
                    <a:p>
                      <a:r>
                        <a:rPr lang="en-US" sz="1800" kern="1200" dirty="0">
                          <a:solidFill>
                            <a:schemeClr val="dk1"/>
                          </a:solidFill>
                          <a:effectLst/>
                          <a:latin typeface="+mn-lt"/>
                          <a:ea typeface="+mn-ea"/>
                          <a:cs typeface="+mn-cs"/>
                        </a:rPr>
                        <a:t>Thresholding, Noise removal, Edge detection and Segmentation.</a:t>
                      </a:r>
                    </a:p>
                    <a:p>
                      <a:endParaRPr lang="en-US" dirty="0"/>
                    </a:p>
                  </a:txBody>
                  <a:tcPr/>
                </a:tc>
                <a:tc>
                  <a:txBody>
                    <a:bodyPr/>
                    <a:lstStyle/>
                    <a:p>
                      <a:endParaRPr lang="en-US" dirty="0"/>
                    </a:p>
                    <a:p>
                      <a:r>
                        <a:rPr lang="en-US" dirty="0"/>
                        <a:t>Accuracy is 87%</a:t>
                      </a:r>
                    </a:p>
                  </a:txBody>
                  <a:tcPr/>
                </a:tc>
                <a:tc>
                  <a:txBody>
                    <a:bodyPr/>
                    <a:lstStyle/>
                    <a:p>
                      <a:r>
                        <a:rPr lang="en-US" sz="1800" kern="1200" dirty="0">
                          <a:solidFill>
                            <a:schemeClr val="dk1"/>
                          </a:solidFill>
                          <a:effectLst/>
                          <a:latin typeface="+mn-lt"/>
                          <a:ea typeface="+mn-ea"/>
                          <a:cs typeface="+mn-cs"/>
                        </a:rPr>
                        <a:t>Limited     dataset</a:t>
                      </a:r>
                    </a:p>
                    <a:p>
                      <a:r>
                        <a:rPr lang="en-US" sz="1800" kern="1200" dirty="0">
                          <a:solidFill>
                            <a:schemeClr val="dk1"/>
                          </a:solidFill>
                          <a:effectLst/>
                          <a:latin typeface="+mn-lt"/>
                          <a:ea typeface="+mn-ea"/>
                          <a:cs typeface="+mn-cs"/>
                        </a:rPr>
                        <a:t>Not classifier mentioned</a:t>
                      </a:r>
                    </a:p>
                  </a:txBody>
                  <a:tcPr/>
                </a:tc>
                <a:extLst>
                  <a:ext uri="{0D108BD9-81ED-4DB2-BD59-A6C34878D82A}">
                    <a16:rowId xmlns:a16="http://schemas.microsoft.com/office/drawing/2014/main" xmlns="" val="2395207464"/>
                  </a:ext>
                </a:extLst>
              </a:tr>
            </a:tbl>
          </a:graphicData>
        </a:graphic>
      </p:graphicFrame>
    </p:spTree>
    <p:extLst>
      <p:ext uri="{BB962C8B-B14F-4D97-AF65-F5344CB8AC3E}">
        <p14:creationId xmlns:p14="http://schemas.microsoft.com/office/powerpoint/2010/main" xmlns="" val="117614368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xmlns="" id="{E1B1EC78-1C17-40E4-AEE7-1B9D183AB4D8}"/>
              </a:ext>
            </a:extLst>
          </p:cNvPr>
          <p:cNvGraphicFramePr>
            <a:graphicFrameLocks noGrp="1"/>
          </p:cNvGraphicFramePr>
          <p:nvPr>
            <p:extLst>
              <p:ext uri="{D42A27DB-BD31-4B8C-83A1-F6EECF244321}">
                <p14:modId xmlns:p14="http://schemas.microsoft.com/office/powerpoint/2010/main" xmlns="" val="1497185654"/>
              </p:ext>
            </p:extLst>
          </p:nvPr>
        </p:nvGraphicFramePr>
        <p:xfrm>
          <a:off x="446729" y="1011115"/>
          <a:ext cx="11298542" cy="4966371"/>
        </p:xfrm>
        <a:graphic>
          <a:graphicData uri="http://schemas.openxmlformats.org/drawingml/2006/table">
            <a:tbl>
              <a:tblPr firstRow="1" bandRow="1">
                <a:tableStyleId>{5C22544A-7EE6-4342-B048-85BDC9FD1C3A}</a:tableStyleId>
              </a:tblPr>
              <a:tblGrid>
                <a:gridCol w="1899139">
                  <a:extLst>
                    <a:ext uri="{9D8B030D-6E8A-4147-A177-3AD203B41FA5}">
                      <a16:colId xmlns:a16="http://schemas.microsoft.com/office/drawing/2014/main" xmlns="" val="1957948807"/>
                    </a:ext>
                  </a:extLst>
                </a:gridCol>
                <a:gridCol w="1459523">
                  <a:extLst>
                    <a:ext uri="{9D8B030D-6E8A-4147-A177-3AD203B41FA5}">
                      <a16:colId xmlns:a16="http://schemas.microsoft.com/office/drawing/2014/main" xmlns="" val="3755501675"/>
                    </a:ext>
                  </a:extLst>
                </a:gridCol>
                <a:gridCol w="1450730">
                  <a:extLst>
                    <a:ext uri="{9D8B030D-6E8A-4147-A177-3AD203B41FA5}">
                      <a16:colId xmlns:a16="http://schemas.microsoft.com/office/drawing/2014/main" xmlns="" val="936948258"/>
                    </a:ext>
                  </a:extLst>
                </a:gridCol>
                <a:gridCol w="1714500">
                  <a:extLst>
                    <a:ext uri="{9D8B030D-6E8A-4147-A177-3AD203B41FA5}">
                      <a16:colId xmlns:a16="http://schemas.microsoft.com/office/drawing/2014/main" xmlns="" val="1871111776"/>
                    </a:ext>
                  </a:extLst>
                </a:gridCol>
                <a:gridCol w="1916724">
                  <a:extLst>
                    <a:ext uri="{9D8B030D-6E8A-4147-A177-3AD203B41FA5}">
                      <a16:colId xmlns:a16="http://schemas.microsoft.com/office/drawing/2014/main" xmlns="" val="3382354796"/>
                    </a:ext>
                  </a:extLst>
                </a:gridCol>
                <a:gridCol w="1277926">
                  <a:extLst>
                    <a:ext uri="{9D8B030D-6E8A-4147-A177-3AD203B41FA5}">
                      <a16:colId xmlns:a16="http://schemas.microsoft.com/office/drawing/2014/main" xmlns="" val="3647180329"/>
                    </a:ext>
                  </a:extLst>
                </a:gridCol>
                <a:gridCol w="1580000">
                  <a:extLst>
                    <a:ext uri="{9D8B030D-6E8A-4147-A177-3AD203B41FA5}">
                      <a16:colId xmlns:a16="http://schemas.microsoft.com/office/drawing/2014/main" xmlns="" val="490668169"/>
                    </a:ext>
                  </a:extLst>
                </a:gridCol>
              </a:tblGrid>
              <a:tr h="898099">
                <a:tc>
                  <a:txBody>
                    <a:bodyPr/>
                    <a:lstStyle/>
                    <a:p>
                      <a:r>
                        <a:rPr lang="en-US"/>
                        <a:t>Paper Name</a:t>
                      </a:r>
                      <a:endParaRPr lang="en-US" dirty="0"/>
                    </a:p>
                  </a:txBody>
                  <a:tcPr/>
                </a:tc>
                <a:tc>
                  <a:txBody>
                    <a:bodyPr/>
                    <a:lstStyle/>
                    <a:p>
                      <a:r>
                        <a:rPr lang="en-US"/>
                        <a:t>Dataset</a:t>
                      </a:r>
                      <a:endParaRPr lang="en-US" dirty="0"/>
                    </a:p>
                  </a:txBody>
                  <a:tcPr/>
                </a:tc>
                <a:tc>
                  <a:txBody>
                    <a:bodyPr/>
                    <a:lstStyle/>
                    <a:p>
                      <a:r>
                        <a:rPr lang="en-US"/>
                        <a:t># of Classes</a:t>
                      </a:r>
                      <a:endParaRPr lang="en-US" dirty="0"/>
                    </a:p>
                  </a:txBody>
                  <a:tcPr/>
                </a:tc>
                <a:tc>
                  <a:txBody>
                    <a:bodyPr/>
                    <a:lstStyle/>
                    <a:p>
                      <a:r>
                        <a:rPr lang="en-US" dirty="0"/>
                        <a:t>Preprocessing</a:t>
                      </a:r>
                    </a:p>
                  </a:txBody>
                  <a:tcPr/>
                </a:tc>
                <a:tc>
                  <a:txBody>
                    <a:bodyPr/>
                    <a:lstStyle/>
                    <a:p>
                      <a:r>
                        <a:rPr lang="en-US"/>
                        <a:t>Feature Extraction and Classification</a:t>
                      </a:r>
                      <a:endParaRPr lang="en-US" dirty="0"/>
                    </a:p>
                  </a:txBody>
                  <a:tcPr/>
                </a:tc>
                <a:tc>
                  <a:txBody>
                    <a:bodyPr/>
                    <a:lstStyle/>
                    <a:p>
                      <a:r>
                        <a:rPr lang="en-US"/>
                        <a:t>Accuracy</a:t>
                      </a:r>
                      <a:endParaRPr lang="en-US" dirty="0"/>
                    </a:p>
                  </a:txBody>
                  <a:tcPr/>
                </a:tc>
                <a:tc>
                  <a:txBody>
                    <a:bodyPr/>
                    <a:lstStyle/>
                    <a:p>
                      <a:r>
                        <a:rPr lang="en-US" dirty="0"/>
                        <a:t>Comment</a:t>
                      </a:r>
                    </a:p>
                  </a:txBody>
                  <a:tcPr/>
                </a:tc>
                <a:extLst>
                  <a:ext uri="{0D108BD9-81ED-4DB2-BD59-A6C34878D82A}">
                    <a16:rowId xmlns:a16="http://schemas.microsoft.com/office/drawing/2014/main" xmlns="" val="1553275462"/>
                  </a:ext>
                </a:extLst>
              </a:tr>
              <a:tr h="4051971">
                <a:tc>
                  <a:txBody>
                    <a:bodyPr/>
                    <a:lstStyle/>
                    <a:p>
                      <a:r>
                        <a:rPr lang="en-US" sz="1800" kern="1200" dirty="0">
                          <a:solidFill>
                            <a:schemeClr val="dk1"/>
                          </a:solidFill>
                          <a:effectLst/>
                          <a:latin typeface="+mn-lt"/>
                          <a:ea typeface="+mn-ea"/>
                          <a:cs typeface="+mn-cs"/>
                        </a:rPr>
                        <a:t>Texture classification by statistical learning from morphological</a:t>
                      </a:r>
                    </a:p>
                    <a:p>
                      <a:r>
                        <a:rPr lang="en-US" sz="1800" kern="1200" dirty="0">
                          <a:solidFill>
                            <a:schemeClr val="dk1"/>
                          </a:solidFill>
                          <a:effectLst/>
                          <a:latin typeface="+mn-lt"/>
                          <a:ea typeface="+mn-ea"/>
                          <a:cs typeface="+mn-cs"/>
                        </a:rPr>
                        <a:t>image processing: application to metallic surfaces</a:t>
                      </a:r>
                    </a:p>
                  </a:txBody>
                  <a:tcPr/>
                </a:tc>
                <a:tc>
                  <a:txBody>
                    <a:bodyPr/>
                    <a:lstStyle/>
                    <a:p>
                      <a:r>
                        <a:rPr lang="en-US" sz="1800" kern="1200" dirty="0">
                          <a:solidFill>
                            <a:schemeClr val="dk1"/>
                          </a:solidFill>
                          <a:effectLst/>
                          <a:latin typeface="+mn-lt"/>
                          <a:ea typeface="+mn-ea"/>
                          <a:cs typeface="+mn-cs"/>
                        </a:rPr>
                        <a:t>VAIMTSAS dataset</a:t>
                      </a:r>
                    </a:p>
                  </a:txBody>
                  <a:tcPr/>
                </a:tc>
                <a:tc>
                  <a:txBody>
                    <a:bodyPr/>
                    <a:lstStyle/>
                    <a:p>
                      <a:r>
                        <a:rPr lang="en-US" sz="1800" b="1" kern="1200">
                          <a:solidFill>
                            <a:schemeClr val="dk1"/>
                          </a:solidFill>
                          <a:effectLst/>
                          <a:latin typeface="+mn-lt"/>
                          <a:ea typeface="+mn-ea"/>
                          <a:cs typeface="+mn-cs"/>
                        </a:rPr>
                        <a:t>3 classes</a:t>
                      </a:r>
                      <a:r>
                        <a:rPr lang="en-US" sz="1800" kern="1200">
                          <a:solidFill>
                            <a:schemeClr val="dk1"/>
                          </a:solidFill>
                          <a:effectLst/>
                          <a:latin typeface="+mn-lt"/>
                          <a:ea typeface="+mn-ea"/>
                          <a:cs typeface="+mn-cs"/>
                        </a:rPr>
                        <a:t> </a:t>
                      </a:r>
                      <a:endParaRPr lang="en-US" dirty="0"/>
                    </a:p>
                  </a:txBody>
                  <a:tcPr/>
                </a:tc>
                <a:tc>
                  <a:txBody>
                    <a:bodyPr/>
                    <a:lstStyle/>
                    <a:p>
                      <a:r>
                        <a:rPr lang="en-US" sz="1800" kern="1200" dirty="0">
                          <a:solidFill>
                            <a:schemeClr val="dk1"/>
                          </a:solidFill>
                          <a:effectLst/>
                          <a:latin typeface="+mn-lt"/>
                          <a:ea typeface="+mn-ea"/>
                          <a:cs typeface="+mn-cs"/>
                        </a:rPr>
                        <a:t>random rotation, translation</a:t>
                      </a:r>
                    </a:p>
                    <a:p>
                      <a:r>
                        <a:rPr lang="en-US" sz="1800" kern="1200" dirty="0">
                          <a:solidFill>
                            <a:schemeClr val="dk1"/>
                          </a:solidFill>
                          <a:effectLst/>
                          <a:latin typeface="+mn-lt"/>
                          <a:ea typeface="+mn-ea"/>
                          <a:cs typeface="+mn-cs"/>
                        </a:rPr>
                        <a:t>zoom, shear, and elastic transformation</a:t>
                      </a:r>
                      <a:endParaRPr lang="en-US" dirty="0"/>
                    </a:p>
                  </a:txBody>
                  <a:tcPr/>
                </a:tc>
                <a:tc>
                  <a:txBody>
                    <a:bodyPr/>
                    <a:lstStyle/>
                    <a:p>
                      <a:r>
                        <a:rPr lang="en-US" sz="1800" kern="1200" dirty="0">
                          <a:solidFill>
                            <a:schemeClr val="dk1"/>
                          </a:solidFill>
                          <a:effectLst/>
                          <a:latin typeface="+mn-lt"/>
                          <a:ea typeface="+mn-ea"/>
                          <a:cs typeface="+mn-cs"/>
                        </a:rPr>
                        <a:t>In this paper, </a:t>
                      </a:r>
                    </a:p>
                    <a:p>
                      <a:r>
                        <a:rPr lang="en-US" sz="1800" kern="1200" dirty="0">
                          <a:solidFill>
                            <a:schemeClr val="dk1"/>
                          </a:solidFill>
                          <a:effectLst/>
                          <a:latin typeface="+mn-lt"/>
                          <a:ea typeface="+mn-ea"/>
                          <a:cs typeface="+mn-cs"/>
                        </a:rPr>
                        <a:t>they used Morphological image transformations and curvelets provide efficient descriptors for pixels</a:t>
                      </a:r>
                    </a:p>
                    <a:p>
                      <a:endParaRPr lang="en-US" sz="1800" kern="1200" dirty="0">
                        <a:solidFill>
                          <a:schemeClr val="dk1"/>
                        </a:solidFill>
                        <a:effectLst/>
                        <a:latin typeface="+mn-lt"/>
                        <a:ea typeface="+mn-ea"/>
                        <a:cs typeface="+mn-cs"/>
                      </a:endParaRPr>
                    </a:p>
                    <a:p>
                      <a:r>
                        <a:rPr lang="en-US" sz="1800" kern="1200" dirty="0">
                          <a:solidFill>
                            <a:schemeClr val="dk1"/>
                          </a:solidFill>
                          <a:effectLst/>
                          <a:latin typeface="+mn-lt"/>
                          <a:ea typeface="+mn-ea"/>
                          <a:cs typeface="+mn-cs"/>
                        </a:rPr>
                        <a:t>Activation : </a:t>
                      </a:r>
                    </a:p>
                    <a:p>
                      <a:r>
                        <a:rPr lang="en-US" sz="1800" kern="1200" dirty="0">
                          <a:solidFill>
                            <a:schemeClr val="dk1"/>
                          </a:solidFill>
                          <a:effectLst/>
                          <a:latin typeface="+mn-lt"/>
                          <a:ea typeface="+mn-ea"/>
                          <a:cs typeface="+mn-cs"/>
                        </a:rPr>
                        <a:t>PCA and LDA</a:t>
                      </a:r>
                      <a:endParaRPr lang="en-US" dirty="0"/>
                    </a:p>
                  </a:txBody>
                  <a:tcPr/>
                </a:tc>
                <a:tc>
                  <a:txBody>
                    <a:bodyPr/>
                    <a:lstStyle/>
                    <a:p>
                      <a:r>
                        <a:rPr lang="en-US" sz="1800" kern="1200" dirty="0">
                          <a:solidFill>
                            <a:schemeClr val="dk1"/>
                          </a:solidFill>
                          <a:effectLst/>
                          <a:latin typeface="+mn-lt"/>
                          <a:ea typeface="+mn-ea"/>
                          <a:cs typeface="+mn-cs"/>
                        </a:rPr>
                        <a:t> The accuracy of 94.4% </a:t>
                      </a:r>
                    </a:p>
                    <a:p>
                      <a:endParaRPr lang="en-US" dirty="0"/>
                    </a:p>
                  </a:txBody>
                  <a:tcPr/>
                </a:tc>
                <a:tc>
                  <a:txBody>
                    <a:bodyPr/>
                    <a:lstStyle/>
                    <a:p>
                      <a:r>
                        <a:rPr lang="en-US" sz="1800" kern="1200" dirty="0">
                          <a:solidFill>
                            <a:schemeClr val="dk1"/>
                          </a:solidFill>
                          <a:effectLst/>
                          <a:latin typeface="+mn-lt"/>
                          <a:ea typeface="+mn-ea"/>
                          <a:cs typeface="+mn-cs"/>
                        </a:rPr>
                        <a:t>database is not perfect. Indeed, pixels located near a defect border may not be easy to classify.</a:t>
                      </a:r>
                    </a:p>
                    <a:p>
                      <a:endParaRPr lang="en-US" sz="1800" kern="1200" dirty="0">
                        <a:solidFill>
                          <a:schemeClr val="dk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800" kern="1200" dirty="0">
                          <a:solidFill>
                            <a:schemeClr val="dk1"/>
                          </a:solidFill>
                          <a:effectLst/>
                          <a:latin typeface="+mn-lt"/>
                          <a:ea typeface="+mn-ea"/>
                          <a:cs typeface="+mn-cs"/>
                        </a:rPr>
                        <a:t>Classes not mentioned</a:t>
                      </a:r>
                    </a:p>
                    <a:p>
                      <a:endParaRPr lang="en-US" sz="1800" kern="1200" dirty="0">
                        <a:solidFill>
                          <a:schemeClr val="dk1"/>
                        </a:solidFill>
                        <a:effectLst/>
                        <a:latin typeface="+mn-lt"/>
                        <a:ea typeface="+mn-ea"/>
                        <a:cs typeface="+mn-cs"/>
                      </a:endParaRPr>
                    </a:p>
                  </a:txBody>
                  <a:tcPr/>
                </a:tc>
                <a:extLst>
                  <a:ext uri="{0D108BD9-81ED-4DB2-BD59-A6C34878D82A}">
                    <a16:rowId xmlns:a16="http://schemas.microsoft.com/office/drawing/2014/main" xmlns="" val="2780640220"/>
                  </a:ext>
                </a:extLst>
              </a:tr>
            </a:tbl>
          </a:graphicData>
        </a:graphic>
      </p:graphicFrame>
    </p:spTree>
    <p:extLst>
      <p:ext uri="{BB962C8B-B14F-4D97-AF65-F5344CB8AC3E}">
        <p14:creationId xmlns:p14="http://schemas.microsoft.com/office/powerpoint/2010/main" xmlns="" val="173881748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C3BE1BE-E0E5-45AF-A59E-BFEF3E5821C4}"/>
              </a:ext>
            </a:extLst>
          </p:cNvPr>
          <p:cNvSpPr>
            <a:spLocks noGrp="1"/>
          </p:cNvSpPr>
          <p:nvPr>
            <p:ph type="title"/>
          </p:nvPr>
        </p:nvSpPr>
        <p:spPr/>
        <p:txBody>
          <a:bodyPr vert="horz" lIns="91440" tIns="45720" rIns="91440" bIns="45720" rtlCol="0" anchor="ctr">
            <a:normAutofit/>
          </a:bodyPr>
          <a:lstStyle/>
          <a:p>
            <a:r>
              <a:rPr lang="en-US" sz="3200" dirty="0">
                <a:solidFill>
                  <a:srgbClr val="FFFFFF"/>
                </a:solidFill>
              </a:rPr>
              <a:t>Datasets</a:t>
            </a:r>
          </a:p>
        </p:txBody>
      </p:sp>
      <p:sp>
        <p:nvSpPr>
          <p:cNvPr id="20" name="Text Placeholder 19">
            <a:extLst>
              <a:ext uri="{FF2B5EF4-FFF2-40B4-BE49-F238E27FC236}">
                <a16:creationId xmlns:a16="http://schemas.microsoft.com/office/drawing/2014/main" xmlns="" id="{4A15AC04-E8A5-4F98-8FE3-28BB0C2E1B35}"/>
              </a:ext>
            </a:extLst>
          </p:cNvPr>
          <p:cNvSpPr>
            <a:spLocks noGrp="1"/>
          </p:cNvSpPr>
          <p:nvPr>
            <p:ph type="body" idx="1"/>
          </p:nvPr>
        </p:nvSpPr>
        <p:spPr>
          <a:xfrm>
            <a:off x="887220" y="1982889"/>
            <a:ext cx="3533952" cy="536005"/>
          </a:xfrm>
        </p:spPr>
        <p:txBody>
          <a:bodyPr anchor="ctr"/>
          <a:lstStyle/>
          <a:p>
            <a:pPr algn="ctr"/>
            <a:r>
              <a:rPr lang="en-US" dirty="0"/>
              <a:t>NEU Dataset</a:t>
            </a:r>
          </a:p>
        </p:txBody>
      </p:sp>
      <p:sp>
        <p:nvSpPr>
          <p:cNvPr id="22" name="Content Placeholder 21">
            <a:extLst>
              <a:ext uri="{FF2B5EF4-FFF2-40B4-BE49-F238E27FC236}">
                <a16:creationId xmlns:a16="http://schemas.microsoft.com/office/drawing/2014/main" xmlns="" id="{BB739CCD-DEBB-4599-9079-030BC7173783}"/>
              </a:ext>
            </a:extLst>
          </p:cNvPr>
          <p:cNvSpPr>
            <a:spLocks noGrp="1"/>
          </p:cNvSpPr>
          <p:nvPr>
            <p:ph sz="half" idx="2"/>
          </p:nvPr>
        </p:nvSpPr>
        <p:spPr>
          <a:xfrm>
            <a:off x="581194" y="2527577"/>
            <a:ext cx="5393100" cy="4174879"/>
          </a:xfrm>
        </p:spPr>
        <p:txBody>
          <a:bodyPr/>
          <a:lstStyle/>
          <a:p>
            <a:r>
              <a:rPr lang="en-US" dirty="0"/>
              <a:t>6 Classes.</a:t>
            </a:r>
          </a:p>
          <a:p>
            <a:r>
              <a:rPr lang="en-US" dirty="0"/>
              <a:t>It’s Classes labeled(rolled-in scale (RS), patches (Pa), crazing (Cr), pitted surface (PS), inclusion (In) and scratches (Sc))</a:t>
            </a:r>
          </a:p>
          <a:p>
            <a:r>
              <a:rPr lang="en-US" dirty="0"/>
              <a:t>It’s size small.</a:t>
            </a:r>
          </a:p>
          <a:p>
            <a:r>
              <a:rPr lang="en-US" dirty="0"/>
              <a:t>The database includes 1,800 grayscale images: 300 samples each of six different kinds of typical surface defects.</a:t>
            </a:r>
          </a:p>
          <a:p>
            <a:endParaRPr lang="en-US" dirty="0"/>
          </a:p>
          <a:p>
            <a:endParaRPr lang="en-US" dirty="0"/>
          </a:p>
        </p:txBody>
      </p:sp>
      <p:sp>
        <p:nvSpPr>
          <p:cNvPr id="24" name="Text Placeholder 23">
            <a:extLst>
              <a:ext uri="{FF2B5EF4-FFF2-40B4-BE49-F238E27FC236}">
                <a16:creationId xmlns:a16="http://schemas.microsoft.com/office/drawing/2014/main" xmlns="" id="{96C8036A-C64B-4D66-B2C1-295ECD98B668}"/>
              </a:ext>
            </a:extLst>
          </p:cNvPr>
          <p:cNvSpPr>
            <a:spLocks noGrp="1"/>
          </p:cNvSpPr>
          <p:nvPr>
            <p:ph type="body" sz="quarter" idx="3"/>
          </p:nvPr>
        </p:nvSpPr>
        <p:spPr>
          <a:xfrm>
            <a:off x="6523737" y="1974204"/>
            <a:ext cx="4166260" cy="553373"/>
          </a:xfrm>
        </p:spPr>
        <p:txBody>
          <a:bodyPr/>
          <a:lstStyle/>
          <a:p>
            <a:pPr algn="ctr"/>
            <a:r>
              <a:rPr lang="en-US" dirty="0"/>
              <a:t>Kaggle Dataset</a:t>
            </a:r>
          </a:p>
        </p:txBody>
      </p:sp>
      <p:sp>
        <p:nvSpPr>
          <p:cNvPr id="26" name="Content Placeholder 25">
            <a:extLst>
              <a:ext uri="{FF2B5EF4-FFF2-40B4-BE49-F238E27FC236}">
                <a16:creationId xmlns:a16="http://schemas.microsoft.com/office/drawing/2014/main" xmlns="" id="{8BFE34B3-EED4-4DEF-B066-F37426EDC853}"/>
              </a:ext>
            </a:extLst>
          </p:cNvPr>
          <p:cNvSpPr>
            <a:spLocks noGrp="1"/>
          </p:cNvSpPr>
          <p:nvPr>
            <p:ph sz="quarter" idx="4"/>
          </p:nvPr>
        </p:nvSpPr>
        <p:spPr>
          <a:xfrm>
            <a:off x="6217709" y="2527578"/>
            <a:ext cx="5393100" cy="4174880"/>
          </a:xfrm>
        </p:spPr>
        <p:txBody>
          <a:bodyPr/>
          <a:lstStyle/>
          <a:p>
            <a:r>
              <a:rPr lang="en-US" dirty="0"/>
              <a:t>4 Classes.</a:t>
            </a:r>
          </a:p>
          <a:p>
            <a:r>
              <a:rPr lang="en-US" dirty="0"/>
              <a:t>It’s Classes doesn't have label.</a:t>
            </a:r>
          </a:p>
          <a:p>
            <a:r>
              <a:rPr lang="en-US" dirty="0"/>
              <a:t>It’s size large.</a:t>
            </a:r>
          </a:p>
          <a:p>
            <a:r>
              <a:rPr lang="en-US" dirty="0"/>
              <a:t>The database includes 14,369 grayscale images(12,568 image for training and 1,801 for testing).</a:t>
            </a:r>
          </a:p>
          <a:p>
            <a:endParaRPr lang="en-US" dirty="0"/>
          </a:p>
          <a:p>
            <a:endParaRPr lang="en-US" dirty="0"/>
          </a:p>
        </p:txBody>
      </p:sp>
    </p:spTree>
    <p:extLst>
      <p:ext uri="{BB962C8B-B14F-4D97-AF65-F5344CB8AC3E}">
        <p14:creationId xmlns:p14="http://schemas.microsoft.com/office/powerpoint/2010/main" xmlns="" val="263665668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622CD3F-F0EC-4716-AD55-B74C5F2A44BD}"/>
              </a:ext>
            </a:extLst>
          </p:cNvPr>
          <p:cNvSpPr>
            <a:spLocks noGrp="1"/>
          </p:cNvSpPr>
          <p:nvPr>
            <p:ph type="title"/>
          </p:nvPr>
        </p:nvSpPr>
        <p:spPr/>
        <p:txBody>
          <a:bodyPr/>
          <a:lstStyle/>
          <a:p>
            <a:r>
              <a:rPr lang="en-US" dirty="0"/>
              <a:t>Comments On Survey</a:t>
            </a:r>
          </a:p>
        </p:txBody>
      </p:sp>
      <p:sp>
        <p:nvSpPr>
          <p:cNvPr id="3" name="Content Placeholder 2">
            <a:extLst>
              <a:ext uri="{FF2B5EF4-FFF2-40B4-BE49-F238E27FC236}">
                <a16:creationId xmlns:a16="http://schemas.microsoft.com/office/drawing/2014/main" xmlns="" id="{C3726A0F-1ED4-4296-978F-38D7239715BC}"/>
              </a:ext>
            </a:extLst>
          </p:cNvPr>
          <p:cNvSpPr>
            <a:spLocks noGrp="1"/>
          </p:cNvSpPr>
          <p:nvPr>
            <p:ph idx="1"/>
          </p:nvPr>
        </p:nvSpPr>
        <p:spPr/>
        <p:txBody>
          <a:bodyPr anchor="t"/>
          <a:lstStyle/>
          <a:p>
            <a:pPr>
              <a:buFont typeface="Wingdings" panose="05000000000000000000" pitchFamily="2" charset="2"/>
              <a:buChar char="v"/>
            </a:pPr>
            <a:r>
              <a:rPr lang="en-US" dirty="0"/>
              <a:t>NEU is the most used dataset but its obstacle that it is small.</a:t>
            </a:r>
          </a:p>
          <a:p>
            <a:pPr>
              <a:buFont typeface="Wingdings" panose="05000000000000000000" pitchFamily="2" charset="2"/>
              <a:buChar char="v"/>
            </a:pPr>
            <a:r>
              <a:rPr lang="en-US" dirty="0"/>
              <a:t>Most Papers uses deep learning in Classification.</a:t>
            </a:r>
          </a:p>
          <a:p>
            <a:pPr>
              <a:buFont typeface="Wingdings" panose="05000000000000000000" pitchFamily="2" charset="2"/>
              <a:buChar char="v"/>
            </a:pPr>
            <a:r>
              <a:rPr lang="en-US" dirty="0"/>
              <a:t>Most Papers making Image Processing such as sharping because our defects need to strongly appear the edges of t steel in the image.</a:t>
            </a:r>
          </a:p>
          <a:p>
            <a:pPr>
              <a:buFont typeface="Wingdings" panose="05000000000000000000" pitchFamily="2" charset="2"/>
              <a:buChar char="v"/>
            </a:pPr>
            <a:r>
              <a:rPr lang="en-US" dirty="0"/>
              <a:t>Number of classes  from 3 to 8 .</a:t>
            </a:r>
          </a:p>
          <a:p>
            <a:pPr>
              <a:buFont typeface="Wingdings" panose="05000000000000000000" pitchFamily="2" charset="2"/>
              <a:buChar char="v"/>
            </a:pPr>
            <a:r>
              <a:rPr lang="en-US" dirty="0"/>
              <a:t>Most Papers uses  convolution neural network(CNN).</a:t>
            </a:r>
          </a:p>
          <a:p>
            <a:pPr>
              <a:buFont typeface="Wingdings" panose="05000000000000000000" pitchFamily="2" charset="2"/>
              <a:buChar char="v"/>
            </a:pPr>
            <a:r>
              <a:rPr lang="en-US" dirty="0"/>
              <a:t>Most Papers making Data Augmentation to increase size of dataset.</a:t>
            </a:r>
          </a:p>
          <a:p>
            <a:pPr>
              <a:buFont typeface="Wingdings" panose="05000000000000000000" pitchFamily="2" charset="2"/>
              <a:buChar char="v"/>
            </a:pPr>
            <a:r>
              <a:rPr lang="en-US" dirty="0"/>
              <a:t>Datasets for steel defects is limited and most of it doesn't clear.</a:t>
            </a:r>
          </a:p>
          <a:p>
            <a:pPr>
              <a:buFont typeface="Wingdings" panose="05000000000000000000" pitchFamily="2" charset="2"/>
              <a:buChar char="v"/>
            </a:pPr>
            <a:endParaRPr lang="en-US" dirty="0"/>
          </a:p>
          <a:p>
            <a:pPr>
              <a:buFont typeface="Wingdings" panose="05000000000000000000" pitchFamily="2" charset="2"/>
              <a:buChar char="v"/>
            </a:pPr>
            <a:endParaRPr lang="en-US" dirty="0"/>
          </a:p>
          <a:p>
            <a:pPr>
              <a:buFont typeface="Wingdings" panose="05000000000000000000" pitchFamily="2" charset="2"/>
              <a:buChar char="v"/>
            </a:pPr>
            <a:endParaRPr lang="en-US" dirty="0"/>
          </a:p>
        </p:txBody>
      </p:sp>
    </p:spTree>
    <p:extLst>
      <p:ext uri="{BB962C8B-B14F-4D97-AF65-F5344CB8AC3E}">
        <p14:creationId xmlns:p14="http://schemas.microsoft.com/office/powerpoint/2010/main" xmlns="" val="334643856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F4CD734-78CB-41AF-9047-37AE215DC736}"/>
              </a:ext>
            </a:extLst>
          </p:cNvPr>
          <p:cNvSpPr>
            <a:spLocks noGrp="1"/>
          </p:cNvSpPr>
          <p:nvPr>
            <p:ph type="title"/>
          </p:nvPr>
        </p:nvSpPr>
        <p:spPr/>
        <p:txBody>
          <a:bodyPr/>
          <a:lstStyle/>
          <a:p>
            <a:r>
              <a:rPr lang="en-US" dirty="0"/>
              <a:t>What  WE  Will  DO Next ?</a:t>
            </a:r>
          </a:p>
        </p:txBody>
      </p:sp>
      <p:sp>
        <p:nvSpPr>
          <p:cNvPr id="3" name="Content Placeholder 2">
            <a:extLst>
              <a:ext uri="{FF2B5EF4-FFF2-40B4-BE49-F238E27FC236}">
                <a16:creationId xmlns:a16="http://schemas.microsoft.com/office/drawing/2014/main" xmlns="" id="{AE6DF567-7894-4327-B319-D982197E878F}"/>
              </a:ext>
            </a:extLst>
          </p:cNvPr>
          <p:cNvSpPr>
            <a:spLocks noGrp="1"/>
          </p:cNvSpPr>
          <p:nvPr>
            <p:ph idx="1"/>
          </p:nvPr>
        </p:nvSpPr>
        <p:spPr>
          <a:xfrm>
            <a:off x="581192" y="2171069"/>
            <a:ext cx="11029615" cy="3678303"/>
          </a:xfrm>
        </p:spPr>
        <p:txBody>
          <a:bodyPr anchor="t"/>
          <a:lstStyle/>
          <a:p>
            <a:r>
              <a:rPr lang="en-US" dirty="0"/>
              <a:t>Preprocessing Step:</a:t>
            </a:r>
          </a:p>
          <a:p>
            <a:pPr marL="400050" indent="-400050">
              <a:buFont typeface="+mj-lt"/>
              <a:buAutoNum type="romanLcPeriod"/>
            </a:pPr>
            <a:r>
              <a:rPr lang="en-US" dirty="0"/>
              <a:t>Resize images to 224 x 224.</a:t>
            </a:r>
          </a:p>
          <a:p>
            <a:pPr marL="400050" indent="-400050">
              <a:buFont typeface="+mj-lt"/>
              <a:buAutoNum type="romanLcPeriod"/>
            </a:pPr>
            <a:r>
              <a:rPr lang="en-US" dirty="0"/>
              <a:t>Applying Sharping For Images.</a:t>
            </a:r>
          </a:p>
        </p:txBody>
      </p:sp>
    </p:spTree>
    <p:extLst>
      <p:ext uri="{BB962C8B-B14F-4D97-AF65-F5344CB8AC3E}">
        <p14:creationId xmlns:p14="http://schemas.microsoft.com/office/powerpoint/2010/main" xmlns="" val="294101299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110C54D-3FC4-4E06-80CA-2900667267E6}"/>
              </a:ext>
            </a:extLst>
          </p:cNvPr>
          <p:cNvSpPr>
            <a:spLocks noGrp="1"/>
          </p:cNvSpPr>
          <p:nvPr>
            <p:ph type="title"/>
          </p:nvPr>
        </p:nvSpPr>
        <p:spPr/>
        <p:txBody>
          <a:bodyPr/>
          <a:lstStyle/>
          <a:p>
            <a:r>
              <a:rPr lang="en-US" dirty="0"/>
              <a:t>Tools</a:t>
            </a:r>
          </a:p>
        </p:txBody>
      </p:sp>
      <p:sp>
        <p:nvSpPr>
          <p:cNvPr id="3" name="Content Placeholder 2">
            <a:extLst>
              <a:ext uri="{FF2B5EF4-FFF2-40B4-BE49-F238E27FC236}">
                <a16:creationId xmlns:a16="http://schemas.microsoft.com/office/drawing/2014/main" xmlns="" id="{57FA3759-90C8-4F84-9F0F-F8F40B6B9BFA}"/>
              </a:ext>
            </a:extLst>
          </p:cNvPr>
          <p:cNvSpPr>
            <a:spLocks noGrp="1"/>
          </p:cNvSpPr>
          <p:nvPr>
            <p:ph idx="1"/>
          </p:nvPr>
        </p:nvSpPr>
        <p:spPr/>
        <p:txBody>
          <a:bodyPr/>
          <a:lstStyle/>
          <a:p>
            <a:pPr>
              <a:buFont typeface="Arial" panose="020B0604020202020204" pitchFamily="34" charset="0"/>
              <a:buChar char="•"/>
            </a:pPr>
            <a:r>
              <a:rPr lang="en-US" dirty="0" smtClean="0"/>
              <a:t>Python-</a:t>
            </a:r>
            <a:r>
              <a:rPr lang="en-US" dirty="0" err="1" smtClean="0"/>
              <a:t>PyCharm</a:t>
            </a:r>
            <a:endParaRPr lang="en-US" dirty="0" smtClean="0"/>
          </a:p>
          <a:p>
            <a:pPr>
              <a:buFont typeface="Arial" panose="020B0604020202020204" pitchFamily="34" charset="0"/>
              <a:buChar char="•"/>
            </a:pPr>
            <a:r>
              <a:rPr lang="en-US" dirty="0" smtClean="0"/>
              <a:t>Anaconda </a:t>
            </a:r>
          </a:p>
          <a:p>
            <a:pPr>
              <a:buFont typeface="Arial" panose="020B0604020202020204" pitchFamily="34" charset="0"/>
              <a:buChar char="•"/>
            </a:pPr>
            <a:r>
              <a:rPr lang="en-US" dirty="0" err="1" smtClean="0"/>
              <a:t>Jupyter</a:t>
            </a:r>
            <a:endParaRPr lang="en-US" dirty="0" smtClean="0"/>
          </a:p>
          <a:p>
            <a:pPr>
              <a:buFont typeface="Arial" panose="020B0604020202020204" pitchFamily="34" charset="0"/>
              <a:buChar char="•"/>
            </a:pPr>
            <a:r>
              <a:rPr lang="en-US" dirty="0" err="1" smtClean="0"/>
              <a:t>spyder</a:t>
            </a:r>
            <a:endParaRPr lang="en-US" dirty="0"/>
          </a:p>
        </p:txBody>
      </p:sp>
    </p:spTree>
    <p:extLst>
      <p:ext uri="{BB962C8B-B14F-4D97-AF65-F5344CB8AC3E}">
        <p14:creationId xmlns:p14="http://schemas.microsoft.com/office/powerpoint/2010/main" xmlns="" val="41553622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Adaptive Histogram Equalization</a:t>
            </a:r>
            <a:endParaRPr lang="en-US" dirty="0"/>
          </a:p>
        </p:txBody>
      </p:sp>
      <p:pic>
        <p:nvPicPr>
          <p:cNvPr id="11" name="Picture 10" descr="CrazingAdaptiveHisto.jpg"/>
          <p:cNvPicPr>
            <a:picLocks noChangeAspect="1"/>
          </p:cNvPicPr>
          <p:nvPr/>
        </p:nvPicPr>
        <p:blipFill>
          <a:blip r:embed="rId2"/>
          <a:stretch>
            <a:fillRect/>
          </a:stretch>
        </p:blipFill>
        <p:spPr>
          <a:xfrm>
            <a:off x="1411224" y="2779776"/>
            <a:ext cx="3810000" cy="2186940"/>
          </a:xfrm>
          <a:prstGeom prst="rect">
            <a:avLst/>
          </a:prstGeom>
        </p:spPr>
      </p:pic>
      <p:pic>
        <p:nvPicPr>
          <p:cNvPr id="12" name="Picture 11" descr="inclusionAdaptiveHisto.jpg"/>
          <p:cNvPicPr>
            <a:picLocks noChangeAspect="1"/>
          </p:cNvPicPr>
          <p:nvPr/>
        </p:nvPicPr>
        <p:blipFill>
          <a:blip r:embed="rId3"/>
          <a:stretch>
            <a:fillRect/>
          </a:stretch>
        </p:blipFill>
        <p:spPr>
          <a:xfrm>
            <a:off x="7340232" y="2889504"/>
            <a:ext cx="3810000" cy="2026044"/>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Adaptive Histogram Equalization</a:t>
            </a:r>
            <a:endParaRPr lang="en-US" dirty="0"/>
          </a:p>
        </p:txBody>
      </p:sp>
      <p:pic>
        <p:nvPicPr>
          <p:cNvPr id="7" name="Picture 6" descr="scratches_AdaptiveHisto.jpg"/>
          <p:cNvPicPr>
            <a:picLocks noChangeAspect="1"/>
          </p:cNvPicPr>
          <p:nvPr/>
        </p:nvPicPr>
        <p:blipFill>
          <a:blip r:embed="rId2"/>
          <a:stretch>
            <a:fillRect/>
          </a:stretch>
        </p:blipFill>
        <p:spPr>
          <a:xfrm>
            <a:off x="917640" y="2743200"/>
            <a:ext cx="3810000" cy="2187132"/>
          </a:xfrm>
          <a:prstGeom prst="rect">
            <a:avLst/>
          </a:prstGeom>
        </p:spPr>
      </p:pic>
      <p:pic>
        <p:nvPicPr>
          <p:cNvPr id="8" name="Picture 7" descr="rolled-in_scaleAdaptiveHisto.jpg"/>
          <p:cNvPicPr>
            <a:picLocks noChangeAspect="1"/>
          </p:cNvPicPr>
          <p:nvPr/>
        </p:nvPicPr>
        <p:blipFill>
          <a:blip r:embed="rId3"/>
          <a:stretch>
            <a:fillRect/>
          </a:stretch>
        </p:blipFill>
        <p:spPr>
          <a:xfrm>
            <a:off x="6875832" y="2710740"/>
            <a:ext cx="3810000" cy="2172156"/>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Adaptive Histogram Equalization</a:t>
            </a:r>
            <a:endParaRPr lang="en-US" dirty="0"/>
          </a:p>
        </p:txBody>
      </p:sp>
      <p:pic>
        <p:nvPicPr>
          <p:cNvPr id="7" name="Picture 6" descr="pitted_surfaceAdaptiveHisto.jpg"/>
          <p:cNvPicPr>
            <a:picLocks noChangeAspect="1"/>
          </p:cNvPicPr>
          <p:nvPr/>
        </p:nvPicPr>
        <p:blipFill>
          <a:blip r:embed="rId2"/>
          <a:stretch>
            <a:fillRect/>
          </a:stretch>
        </p:blipFill>
        <p:spPr>
          <a:xfrm>
            <a:off x="6341784" y="2615604"/>
            <a:ext cx="3810000" cy="2230716"/>
          </a:xfrm>
          <a:prstGeom prst="rect">
            <a:avLst/>
          </a:prstGeom>
        </p:spPr>
      </p:pic>
      <p:pic>
        <p:nvPicPr>
          <p:cNvPr id="8" name="Picture 7" descr="PatchesAdaptiveHisto.jpg"/>
          <p:cNvPicPr>
            <a:picLocks noChangeAspect="1"/>
          </p:cNvPicPr>
          <p:nvPr/>
        </p:nvPicPr>
        <p:blipFill>
          <a:blip r:embed="rId3"/>
          <a:stretch>
            <a:fillRect/>
          </a:stretch>
        </p:blipFill>
        <p:spPr>
          <a:xfrm>
            <a:off x="961416" y="2578608"/>
            <a:ext cx="3810000" cy="2139468"/>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xmlns="" id="{CD3AE9BA-035E-48BC-AC6C-41DCFF1CFD6B}"/>
              </a:ext>
            </a:extLst>
          </p:cNvPr>
          <p:cNvPicPr>
            <a:picLocks noChangeAspect="1"/>
          </p:cNvPicPr>
          <p:nvPr/>
        </p:nvPicPr>
        <p:blipFill rotWithShape="1">
          <a:blip r:embed="rId2"/>
          <a:srcRect t="11647" r="3" b="12574"/>
          <a:stretch/>
        </p:blipFill>
        <p:spPr>
          <a:xfrm>
            <a:off x="-2" y="10"/>
            <a:ext cx="4578272" cy="2315857"/>
          </a:xfrm>
          <a:prstGeom prst="rect">
            <a:avLst/>
          </a:prstGeom>
        </p:spPr>
      </p:pic>
      <p:sp>
        <p:nvSpPr>
          <p:cNvPr id="29" name="Rectangle 21">
            <a:extLst>
              <a:ext uri="{FF2B5EF4-FFF2-40B4-BE49-F238E27FC236}">
                <a16:creationId xmlns:a16="http://schemas.microsoft.com/office/drawing/2014/main" xmlns="" id="{CD6976D5-0916-4CA0-926A-5FC254F0D41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620506" y="0"/>
            <a:ext cx="7571045" cy="6858000"/>
          </a:xfrm>
          <a:prstGeom prst="rect">
            <a:avLst/>
          </a:prstGeom>
          <a:solidFill>
            <a:schemeClr val="accent1"/>
          </a:solidFill>
          <a:ln w="6350" cmpd="sng">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xmlns="" id="{C246A440-2C18-49A4-9634-46E8CBC1B996}"/>
              </a:ext>
            </a:extLst>
          </p:cNvPr>
          <p:cNvSpPr>
            <a:spLocks noGrp="1"/>
          </p:cNvSpPr>
          <p:nvPr>
            <p:ph type="title"/>
          </p:nvPr>
        </p:nvSpPr>
        <p:spPr>
          <a:xfrm>
            <a:off x="5204707" y="457280"/>
            <a:ext cx="6400367" cy="1431399"/>
          </a:xfrm>
        </p:spPr>
        <p:txBody>
          <a:bodyPr anchor="ctr">
            <a:normAutofit/>
          </a:bodyPr>
          <a:lstStyle/>
          <a:p>
            <a:r>
              <a:rPr lang="en-US" sz="2800" dirty="0">
                <a:solidFill>
                  <a:srgbClr val="FFFFFF"/>
                </a:solidFill>
              </a:rPr>
              <a:t>Problem definition</a:t>
            </a:r>
          </a:p>
        </p:txBody>
      </p:sp>
      <p:pic>
        <p:nvPicPr>
          <p:cNvPr id="10" name="Picture 9">
            <a:extLst>
              <a:ext uri="{FF2B5EF4-FFF2-40B4-BE49-F238E27FC236}">
                <a16:creationId xmlns:a16="http://schemas.microsoft.com/office/drawing/2014/main" xmlns="" id="{6D097812-3D8A-4CE1-AF55-D28344FE8AED}"/>
              </a:ext>
            </a:extLst>
          </p:cNvPr>
          <p:cNvPicPr>
            <a:picLocks noChangeAspect="1"/>
          </p:cNvPicPr>
          <p:nvPr/>
        </p:nvPicPr>
        <p:blipFill rotWithShape="1">
          <a:blip r:embed="rId3"/>
          <a:srcRect t="17625" r="-4" b="17334"/>
          <a:stretch/>
        </p:blipFill>
        <p:spPr>
          <a:xfrm>
            <a:off x="2" y="2315868"/>
            <a:ext cx="4560199" cy="2224426"/>
          </a:xfrm>
          <a:prstGeom prst="rect">
            <a:avLst/>
          </a:prstGeom>
        </p:spPr>
      </p:pic>
      <p:sp>
        <p:nvSpPr>
          <p:cNvPr id="30" name="Rectangle 23">
            <a:extLst>
              <a:ext uri="{FF2B5EF4-FFF2-40B4-BE49-F238E27FC236}">
                <a16:creationId xmlns:a16="http://schemas.microsoft.com/office/drawing/2014/main" xmlns="" id="{913A77A6-9F45-4FCF-921A-EE086155D73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530517" y="-460"/>
            <a:ext cx="91440" cy="685800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ectangle 25">
            <a:extLst>
              <a:ext uri="{FF2B5EF4-FFF2-40B4-BE49-F238E27FC236}">
                <a16:creationId xmlns:a16="http://schemas.microsoft.com/office/drawing/2014/main" xmlns="" id="{837EB30D-250E-45F3-8C6D-EA2E19F67D5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39" y="2224427"/>
            <a:ext cx="4581144" cy="9144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a:extLst>
              <a:ext uri="{FF2B5EF4-FFF2-40B4-BE49-F238E27FC236}">
                <a16:creationId xmlns:a16="http://schemas.microsoft.com/office/drawing/2014/main" xmlns="" id="{3B14920B-8B90-43F9-B1D6-212E0C42C01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39" y="4541214"/>
            <a:ext cx="4581144" cy="9144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sp>
      <p:pic>
        <p:nvPicPr>
          <p:cNvPr id="8" name="Picture 7">
            <a:extLst>
              <a:ext uri="{FF2B5EF4-FFF2-40B4-BE49-F238E27FC236}">
                <a16:creationId xmlns:a16="http://schemas.microsoft.com/office/drawing/2014/main" xmlns="" id="{39817378-BFBD-40FC-B30D-4BD20A551CB5}"/>
              </a:ext>
            </a:extLst>
          </p:cNvPr>
          <p:cNvPicPr>
            <a:picLocks noChangeAspect="1"/>
          </p:cNvPicPr>
          <p:nvPr/>
        </p:nvPicPr>
        <p:blipFill rotWithShape="1">
          <a:blip r:embed="rId4"/>
          <a:srcRect r="-2" b="12693"/>
          <a:stretch/>
        </p:blipFill>
        <p:spPr>
          <a:xfrm>
            <a:off x="20" y="4632654"/>
            <a:ext cx="4530496" cy="2224886"/>
          </a:xfrm>
          <a:prstGeom prst="rect">
            <a:avLst/>
          </a:prstGeom>
        </p:spPr>
      </p:pic>
      <p:sp>
        <p:nvSpPr>
          <p:cNvPr id="3" name="Content Placeholder 2">
            <a:extLst>
              <a:ext uri="{FF2B5EF4-FFF2-40B4-BE49-F238E27FC236}">
                <a16:creationId xmlns:a16="http://schemas.microsoft.com/office/drawing/2014/main" xmlns="" id="{D61B380D-A109-4437-B645-0F3742A81269}"/>
              </a:ext>
            </a:extLst>
          </p:cNvPr>
          <p:cNvSpPr>
            <a:spLocks noGrp="1"/>
          </p:cNvSpPr>
          <p:nvPr>
            <p:ph idx="1"/>
          </p:nvPr>
        </p:nvSpPr>
        <p:spPr>
          <a:xfrm>
            <a:off x="5207590" y="2194527"/>
            <a:ext cx="6397545" cy="4114834"/>
          </a:xfrm>
        </p:spPr>
        <p:txBody>
          <a:bodyPr>
            <a:normAutofit/>
          </a:bodyPr>
          <a:lstStyle/>
          <a:p>
            <a:r>
              <a:rPr lang="en-US" sz="1800" dirty="0">
                <a:solidFill>
                  <a:srgbClr val="FFFFFF"/>
                </a:solidFill>
              </a:rPr>
              <a:t>Steel is one of the most widely- used industrial metals and of metals which has helped very much in the development of industrial society </a:t>
            </a:r>
          </a:p>
          <a:p>
            <a:pPr marL="0" indent="0">
              <a:buNone/>
            </a:pPr>
            <a:endParaRPr lang="en-US" sz="1800" dirty="0">
              <a:solidFill>
                <a:srgbClr val="FFFFFF"/>
              </a:solidFill>
            </a:endParaRPr>
          </a:p>
        </p:txBody>
      </p:sp>
    </p:spTree>
    <p:extLst>
      <p:ext uri="{BB962C8B-B14F-4D97-AF65-F5344CB8AC3E}">
        <p14:creationId xmlns:p14="http://schemas.microsoft.com/office/powerpoint/2010/main" xmlns="" val="2929014588"/>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circle(in)">
                                      <p:cBhvr>
                                        <p:cTn id="7" dur="20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Histograms Equalization</a:t>
            </a:r>
            <a:endParaRPr lang="en-US" dirty="0"/>
          </a:p>
        </p:txBody>
      </p:sp>
      <p:pic>
        <p:nvPicPr>
          <p:cNvPr id="16" name="Content Placeholder 15" descr="crazingHisto.png"/>
          <p:cNvPicPr>
            <a:picLocks noGrp="1" noChangeAspect="1"/>
          </p:cNvPicPr>
          <p:nvPr>
            <p:ph idx="1"/>
          </p:nvPr>
        </p:nvPicPr>
        <p:blipFill>
          <a:blip r:embed="rId2"/>
          <a:stretch>
            <a:fillRect/>
          </a:stretch>
        </p:blipFill>
        <p:spPr>
          <a:xfrm>
            <a:off x="771144" y="2706624"/>
            <a:ext cx="3810000" cy="2467388"/>
          </a:xfrm>
        </p:spPr>
      </p:pic>
      <p:pic>
        <p:nvPicPr>
          <p:cNvPr id="21" name="Picture 20" descr="scratchesHisto.png"/>
          <p:cNvPicPr>
            <a:picLocks noChangeAspect="1"/>
          </p:cNvPicPr>
          <p:nvPr/>
        </p:nvPicPr>
        <p:blipFill>
          <a:blip r:embed="rId3"/>
          <a:stretch>
            <a:fillRect/>
          </a:stretch>
        </p:blipFill>
        <p:spPr>
          <a:xfrm>
            <a:off x="6861240" y="2824164"/>
            <a:ext cx="3810000" cy="2479356"/>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Histograms Equalization</a:t>
            </a:r>
            <a:endParaRPr lang="en-US" dirty="0"/>
          </a:p>
        </p:txBody>
      </p:sp>
      <p:pic>
        <p:nvPicPr>
          <p:cNvPr id="4" name="Content Placeholder 3" descr="rolled_in_scaleHisto.png"/>
          <p:cNvPicPr>
            <a:picLocks noGrp="1" noChangeAspect="1"/>
          </p:cNvPicPr>
          <p:nvPr>
            <p:ph idx="1"/>
          </p:nvPr>
        </p:nvPicPr>
        <p:blipFill>
          <a:blip r:embed="rId2"/>
          <a:stretch>
            <a:fillRect/>
          </a:stretch>
        </p:blipFill>
        <p:spPr>
          <a:xfrm>
            <a:off x="6385560" y="2761488"/>
            <a:ext cx="3810000" cy="2395728"/>
          </a:xfrm>
          <a:prstGeom prst="rect">
            <a:avLst/>
          </a:prstGeom>
        </p:spPr>
      </p:pic>
      <p:pic>
        <p:nvPicPr>
          <p:cNvPr id="5" name="Picture 4" descr="patchesHisto.png"/>
          <p:cNvPicPr>
            <a:picLocks noChangeAspect="1"/>
          </p:cNvPicPr>
          <p:nvPr/>
        </p:nvPicPr>
        <p:blipFill>
          <a:blip r:embed="rId3"/>
          <a:stretch>
            <a:fillRect/>
          </a:stretch>
        </p:blipFill>
        <p:spPr>
          <a:xfrm>
            <a:off x="906552" y="2743200"/>
            <a:ext cx="3810000" cy="2304060"/>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Histograms Equalization</a:t>
            </a:r>
            <a:endParaRPr lang="en-US" dirty="0"/>
          </a:p>
        </p:txBody>
      </p:sp>
      <p:pic>
        <p:nvPicPr>
          <p:cNvPr id="4" name="Content Placeholder 3" descr="pitted_surfaceHisto.png"/>
          <p:cNvPicPr>
            <a:picLocks noGrp="1" noChangeAspect="1"/>
          </p:cNvPicPr>
          <p:nvPr>
            <p:ph idx="1"/>
          </p:nvPr>
        </p:nvPicPr>
        <p:blipFill>
          <a:blip r:embed="rId2"/>
          <a:stretch>
            <a:fillRect/>
          </a:stretch>
        </p:blipFill>
        <p:spPr>
          <a:xfrm>
            <a:off x="7007352" y="2811812"/>
            <a:ext cx="3810000" cy="2436844"/>
          </a:xfrm>
          <a:prstGeom prst="rect">
            <a:avLst/>
          </a:prstGeom>
        </p:spPr>
      </p:pic>
      <p:pic>
        <p:nvPicPr>
          <p:cNvPr id="5" name="Picture 4" descr="inclusionHisto.png"/>
          <p:cNvPicPr>
            <a:picLocks noChangeAspect="1"/>
          </p:cNvPicPr>
          <p:nvPr/>
        </p:nvPicPr>
        <p:blipFill>
          <a:blip r:embed="rId3"/>
          <a:stretch>
            <a:fillRect/>
          </a:stretch>
        </p:blipFill>
        <p:spPr>
          <a:xfrm>
            <a:off x="1122312" y="2717940"/>
            <a:ext cx="3810000" cy="2457564"/>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792FDC7-4E19-4525-9100-90C300DD4DEE}"/>
              </a:ext>
            </a:extLst>
          </p:cNvPr>
          <p:cNvSpPr>
            <a:spLocks noGrp="1"/>
          </p:cNvSpPr>
          <p:nvPr>
            <p:ph type="title"/>
          </p:nvPr>
        </p:nvSpPr>
        <p:spPr/>
        <p:txBody>
          <a:bodyPr/>
          <a:lstStyle/>
          <a:p>
            <a:r>
              <a:rPr lang="en-US" dirty="0"/>
              <a:t>Time Plan</a:t>
            </a:r>
          </a:p>
        </p:txBody>
      </p:sp>
      <p:pic>
        <p:nvPicPr>
          <p:cNvPr id="5" name="Content Placeholder 4">
            <a:extLst>
              <a:ext uri="{FF2B5EF4-FFF2-40B4-BE49-F238E27FC236}">
                <a16:creationId xmlns:a16="http://schemas.microsoft.com/office/drawing/2014/main" xmlns="" id="{E0CBCE92-7A1A-41E7-8741-3819C61F05C9}"/>
              </a:ext>
            </a:extLst>
          </p:cNvPr>
          <p:cNvPicPr>
            <a:picLocks noGrp="1" noChangeAspect="1"/>
          </p:cNvPicPr>
          <p:nvPr>
            <p:ph idx="1"/>
          </p:nvPr>
        </p:nvPicPr>
        <p:blipFill>
          <a:blip r:embed="rId2"/>
          <a:stretch>
            <a:fillRect/>
          </a:stretch>
        </p:blipFill>
        <p:spPr>
          <a:xfrm>
            <a:off x="1048906" y="2181225"/>
            <a:ext cx="10094188" cy="3678238"/>
          </a:xfrm>
        </p:spPr>
      </p:pic>
    </p:spTree>
    <p:extLst>
      <p:ext uri="{BB962C8B-B14F-4D97-AF65-F5344CB8AC3E}">
        <p14:creationId xmlns:p14="http://schemas.microsoft.com/office/powerpoint/2010/main" xmlns="" val="355043098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A52F8A9-2FBA-4884-987D-5130626E1A4A}"/>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xmlns="" id="{521CD835-E92D-4645-BDE5-F0A708BA8958}"/>
              </a:ext>
            </a:extLst>
          </p:cNvPr>
          <p:cNvSpPr>
            <a:spLocks noGrp="1"/>
          </p:cNvSpPr>
          <p:nvPr>
            <p:ph idx="1"/>
          </p:nvPr>
        </p:nvSpPr>
        <p:spPr>
          <a:xfrm>
            <a:off x="581192" y="1991961"/>
            <a:ext cx="11029615" cy="4588090"/>
          </a:xfrm>
        </p:spPr>
        <p:txBody>
          <a:bodyPr anchor="t">
            <a:normAutofit fontScale="92500" lnSpcReduction="10000"/>
          </a:bodyPr>
          <a:lstStyle/>
          <a:p>
            <a:pPr>
              <a:buFont typeface="Arial" panose="020B0604020202020204" pitchFamily="34" charset="0"/>
              <a:buChar char="•"/>
            </a:pPr>
            <a:r>
              <a:rPr lang="en-US" u="sng" dirty="0">
                <a:hlinkClick r:id="rId2"/>
              </a:rPr>
              <a:t>https://www.kaggle.com/c/severstal-steel-defect-detection/overview</a:t>
            </a:r>
            <a:endParaRPr lang="en-US" u="sng" dirty="0"/>
          </a:p>
          <a:p>
            <a:pPr>
              <a:buFont typeface="Arial" panose="020B0604020202020204" pitchFamily="34" charset="0"/>
              <a:buChar char="•"/>
            </a:pPr>
            <a:r>
              <a:rPr lang="en-US" i="1" dirty="0"/>
              <a:t>First A. Jiangyun Li∗ Second B. Zhenfeng Su∗ Third C. Jiahui Geng∗ Corresponding author. Yixin Yin∗∗ Real-time Detection of Steel Strip Surface Defects Based on Improved YOLO Detection Network IFAC PapersOnLine 51-21 (2018) 76–81 </a:t>
            </a:r>
            <a:endParaRPr lang="en-US" dirty="0"/>
          </a:p>
          <a:p>
            <a:pPr>
              <a:buFont typeface="Arial" panose="020B0604020202020204" pitchFamily="34" charset="0"/>
              <a:buChar char="•"/>
            </a:pPr>
            <a:r>
              <a:rPr lang="en-US" i="1" dirty="0"/>
              <a:t>Xian Tao 1,* , Dapeng Zhang 1, Wenzhi Ma 2, Xilong Liu 1 and De Xu 1 Automatic Metallic Surface Defect Detection and Recognition with Convolutional Neural Networks Appl. Sci. 2018, 8, 1575</a:t>
            </a:r>
            <a:endParaRPr lang="en-US" dirty="0"/>
          </a:p>
          <a:p>
            <a:pPr>
              <a:buFont typeface="Arial" panose="020B0604020202020204" pitchFamily="34" charset="0"/>
              <a:buChar char="•"/>
            </a:pPr>
            <a:r>
              <a:rPr lang="en-US" i="1" dirty="0"/>
              <a:t>Elham Pishyar Mehran Emadi Investigation of Different Algorithms for Surface Defects of Steel Sheet for Quality International Journal of Computer Applications (0975 – 8887)Volume 149 – No.6, September 2016</a:t>
            </a:r>
            <a:endParaRPr lang="en-US" dirty="0"/>
          </a:p>
          <a:p>
            <a:pPr>
              <a:buFont typeface="Arial" panose="020B0604020202020204" pitchFamily="34" charset="0"/>
              <a:buChar char="•"/>
            </a:pPr>
            <a:r>
              <a:rPr lang="en-US" i="1" dirty="0"/>
              <a:t>D. Soukup and R. Huber-M¨ork Convolutional Neural Networks for Steel Surface Defect Detection from Photometric Stereo Images G. Bebis et al. (Eds.): ISVC 2014, Part I, LNCS 8887, pp. 668–677, 2014. Springer International Publishing Switzerland 2014</a:t>
            </a:r>
          </a:p>
          <a:p>
            <a:pPr>
              <a:buFont typeface="Arial" panose="020B0604020202020204" pitchFamily="34" charset="0"/>
              <a:buChar char="•"/>
            </a:pPr>
            <a:r>
              <a:rPr lang="en-US" i="1" dirty="0"/>
              <a:t>National University of Mongolia | NUM · Department of Computer and Information Technology Steel surface defects detection and classification using SIFT and voting strategy, International Journal of Software Engineering and Its Applications Vol. 6, No. 2, April, 2012</a:t>
            </a:r>
          </a:p>
          <a:p>
            <a:pPr>
              <a:buFont typeface="Arial" panose="020B0604020202020204" pitchFamily="34" charset="0"/>
              <a:buChar char="•"/>
            </a:pPr>
            <a:r>
              <a:rPr lang="en-US" i="1" dirty="0"/>
              <a:t>Sina Rezaei Aghdam and Ehsan Amid Mohammad Faghih Imani A Fast Method of Steel Surface Defect Detection Using Decision Trees Applied to LBP based Features, 2012 7th IEEE Conference on Industrial Electronics and Applications (ICIEA)</a:t>
            </a:r>
            <a:endParaRPr lang="en-US" dirty="0"/>
          </a:p>
          <a:p>
            <a:pPr>
              <a:buFont typeface="Arial" panose="020B0604020202020204" pitchFamily="34" charset="0"/>
              <a:buChar char="•"/>
            </a:pPr>
            <a:endParaRPr lang="en-US" dirty="0"/>
          </a:p>
          <a:p>
            <a:pPr>
              <a:buFont typeface="Arial" panose="020B0604020202020204" pitchFamily="34" charset="0"/>
              <a:buChar char="•"/>
            </a:pPr>
            <a:endParaRPr lang="en-US" dirty="0"/>
          </a:p>
          <a:p>
            <a:pPr marL="0" indent="0">
              <a:buNone/>
            </a:pPr>
            <a:endParaRPr lang="en-US" dirty="0"/>
          </a:p>
        </p:txBody>
      </p:sp>
    </p:spTree>
    <p:extLst>
      <p:ext uri="{BB962C8B-B14F-4D97-AF65-F5344CB8AC3E}">
        <p14:creationId xmlns:p14="http://schemas.microsoft.com/office/powerpoint/2010/main" xmlns="" val="203515885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1849219-29B2-477B-8114-691F13EBD087}"/>
              </a:ext>
            </a:extLst>
          </p:cNvPr>
          <p:cNvSpPr>
            <a:spLocks noGrp="1"/>
          </p:cNvSpPr>
          <p:nvPr>
            <p:ph type="title"/>
          </p:nvPr>
        </p:nvSpPr>
        <p:spPr/>
        <p:txBody>
          <a:bodyPr/>
          <a:lstStyle/>
          <a:p>
            <a:r>
              <a:rPr lang="en-US" dirty="0"/>
              <a:t>References Cont.</a:t>
            </a:r>
          </a:p>
        </p:txBody>
      </p:sp>
      <p:sp>
        <p:nvSpPr>
          <p:cNvPr id="3" name="Content Placeholder 2">
            <a:extLst>
              <a:ext uri="{FF2B5EF4-FFF2-40B4-BE49-F238E27FC236}">
                <a16:creationId xmlns:a16="http://schemas.microsoft.com/office/drawing/2014/main" xmlns="" id="{0C5BC19F-DE83-4646-9E91-73467BCDCB35}"/>
              </a:ext>
            </a:extLst>
          </p:cNvPr>
          <p:cNvSpPr>
            <a:spLocks noGrp="1"/>
          </p:cNvSpPr>
          <p:nvPr>
            <p:ph idx="1"/>
          </p:nvPr>
        </p:nvSpPr>
        <p:spPr>
          <a:xfrm>
            <a:off x="581192" y="2180496"/>
            <a:ext cx="11029615" cy="3805525"/>
          </a:xfrm>
        </p:spPr>
        <p:txBody>
          <a:bodyPr anchor="t">
            <a:normAutofit/>
          </a:bodyPr>
          <a:lstStyle/>
          <a:p>
            <a:pPr>
              <a:buFont typeface="Arial" panose="020B0604020202020204" pitchFamily="34" charset="0"/>
              <a:buChar char="•"/>
            </a:pPr>
            <a:r>
              <a:rPr lang="en-US" dirty="0"/>
              <a:t>R. Gong, M. Chu, A. Wang, and Y. Yang, “A fast detection method for region of defect on strip steel surface,” Isij International, vol. 55, no. 1, pp. 207–212, 2015.</a:t>
            </a:r>
          </a:p>
          <a:p>
            <a:pPr>
              <a:buFont typeface="Arial" panose="020B0604020202020204" pitchFamily="34" charset="0"/>
              <a:buChar char="•"/>
            </a:pPr>
            <a:r>
              <a:rPr lang="en-US" dirty="0"/>
              <a:t>N. Wang and D.-Y. Yeung, “Learning a deep compact image representation for visual tracking,” in Advances in neural information processing systems, 2013, pp. 809– 817.</a:t>
            </a:r>
          </a:p>
          <a:p>
            <a:pPr>
              <a:buFont typeface="Arial" panose="020B0604020202020204" pitchFamily="34" charset="0"/>
              <a:buChar char="•"/>
            </a:pPr>
            <a:r>
              <a:rPr lang="en-US" dirty="0"/>
              <a:t>J. Redmon, S. Divvala, R. Girshick, and A. Farhadi, “You only look once: Uniﬁed, real-time object detection,” in Proceedings of the IEEE conference on computer vision and pattern recognition, 2016, pp. 779–788.</a:t>
            </a:r>
          </a:p>
          <a:p>
            <a:pPr>
              <a:buFont typeface="Arial" panose="020B0604020202020204" pitchFamily="34" charset="0"/>
              <a:buChar char="•"/>
            </a:pPr>
            <a:r>
              <a:rPr lang="en-US" dirty="0"/>
              <a:t>J. R. Uijlings, K. E. Van De Sande, T. Gevers, and A. W. Smeulders, “Selective search for object recognition,” International journal of computer vision, vol. 104, no. 2, pp. 154–171, 2013.</a:t>
            </a:r>
          </a:p>
          <a:p>
            <a:pPr>
              <a:buFont typeface="Arial" panose="020B0604020202020204" pitchFamily="34" charset="0"/>
              <a:buChar char="•"/>
            </a:pPr>
            <a:r>
              <a:rPr lang="en-US" dirty="0"/>
              <a:t>J. Long, E. Shelhamer, and T. Darrell, “Fully convolutional networks for semantic segmentation,” in Proceedings of the IEEE conference on computer vision and pattern recognition, 2015, pp. 3431–3440.</a:t>
            </a:r>
          </a:p>
          <a:p>
            <a:pPr>
              <a:buFont typeface="Arial" panose="020B0604020202020204" pitchFamily="34" charset="0"/>
              <a:buChar char="•"/>
            </a:pPr>
            <a:r>
              <a:rPr lang="en-US" dirty="0">
                <a:hlinkClick r:id="rId2"/>
              </a:rPr>
              <a:t>http://faculty.neu.edu.cn/yunhyan/NEU_surface_defect_database.html</a:t>
            </a:r>
            <a:endParaRPr lang="en-US" dirty="0"/>
          </a:p>
        </p:txBody>
      </p:sp>
    </p:spTree>
    <p:extLst>
      <p:ext uri="{BB962C8B-B14F-4D97-AF65-F5344CB8AC3E}">
        <p14:creationId xmlns:p14="http://schemas.microsoft.com/office/powerpoint/2010/main" xmlns="" val="424024845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A picture containing computer, cage&#10;&#10;Description automatically generated">
            <a:extLst>
              <a:ext uri="{FF2B5EF4-FFF2-40B4-BE49-F238E27FC236}">
                <a16:creationId xmlns:a16="http://schemas.microsoft.com/office/drawing/2014/main" xmlns="" id="{9BA12227-5FD1-4742-9A2A-2FB00573A869}"/>
              </a:ext>
            </a:extLst>
          </p:cNvPr>
          <p:cNvPicPr>
            <a:picLocks noChangeAspect="1"/>
          </p:cNvPicPr>
          <p:nvPr/>
        </p:nvPicPr>
        <p:blipFill rotWithShape="1">
          <a:blip r:embed="rId2"/>
          <a:srcRect r="38667" b="1"/>
          <a:stretch/>
        </p:blipFill>
        <p:spPr>
          <a:xfrm>
            <a:off x="20" y="10"/>
            <a:ext cx="12191980" cy="6857990"/>
          </a:xfrm>
          <a:prstGeom prst="rect">
            <a:avLst/>
          </a:prstGeom>
        </p:spPr>
      </p:pic>
    </p:spTree>
    <p:extLst>
      <p:ext uri="{BB962C8B-B14F-4D97-AF65-F5344CB8AC3E}">
        <p14:creationId xmlns:p14="http://schemas.microsoft.com/office/powerpoint/2010/main" xmlns="" val="35494915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xmlns="" id="{553B1245-AE80-447A-B809-A270C016524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xmlns="" id="{E5732A27-7D12-4EFF-B028-A9663B9D725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a:extLst>
              <a:ext uri="{FF2B5EF4-FFF2-40B4-BE49-F238E27FC236}">
                <a16:creationId xmlns:a16="http://schemas.microsoft.com/office/drawing/2014/main" xmlns="" id="{7FF854AB-2A9C-4FDD-9FFA-A3097E5410A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a:extLst>
              <a:ext uri="{FF2B5EF4-FFF2-40B4-BE49-F238E27FC236}">
                <a16:creationId xmlns:a16="http://schemas.microsoft.com/office/drawing/2014/main" xmlns="" id="{16FB41F4-ED7A-4925-89DC-A56E7402F5C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xmlns="" id="{4E3D7B3E-980A-4A21-9E7C-CDD33141FAC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46533" y="628651"/>
            <a:ext cx="7498617" cy="575119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xmlns="" id="{64ACADAF-E43E-4D75-9DA2-333D7E57B627}"/>
              </a:ext>
            </a:extLst>
          </p:cNvPr>
          <p:cNvSpPr>
            <a:spLocks noGrp="1"/>
          </p:cNvSpPr>
          <p:nvPr>
            <p:ph type="title"/>
          </p:nvPr>
        </p:nvSpPr>
        <p:spPr>
          <a:xfrm>
            <a:off x="581192" y="702156"/>
            <a:ext cx="7225075" cy="1013800"/>
          </a:xfrm>
        </p:spPr>
        <p:txBody>
          <a:bodyPr>
            <a:normAutofit/>
          </a:bodyPr>
          <a:lstStyle/>
          <a:p>
            <a:r>
              <a:rPr lang="en-US" sz="2800" dirty="0">
                <a:solidFill>
                  <a:srgbClr val="FFFFFF"/>
                </a:solidFill>
              </a:rPr>
              <a:t>Problem definition</a:t>
            </a:r>
          </a:p>
        </p:txBody>
      </p:sp>
      <p:sp>
        <p:nvSpPr>
          <p:cNvPr id="3" name="Content Placeholder 2">
            <a:extLst>
              <a:ext uri="{FF2B5EF4-FFF2-40B4-BE49-F238E27FC236}">
                <a16:creationId xmlns:a16="http://schemas.microsoft.com/office/drawing/2014/main" xmlns="" id="{ED12ED02-0751-4627-B34E-E08837CF9EFC}"/>
              </a:ext>
            </a:extLst>
          </p:cNvPr>
          <p:cNvSpPr>
            <a:spLocks noGrp="1"/>
          </p:cNvSpPr>
          <p:nvPr>
            <p:ph idx="1"/>
          </p:nvPr>
        </p:nvSpPr>
        <p:spPr>
          <a:xfrm>
            <a:off x="581192" y="2180496"/>
            <a:ext cx="7225075" cy="3678303"/>
          </a:xfrm>
        </p:spPr>
        <p:txBody>
          <a:bodyPr>
            <a:normAutofit/>
          </a:bodyPr>
          <a:lstStyle/>
          <a:p>
            <a:r>
              <a:rPr lang="en-US" sz="1800" dirty="0">
                <a:solidFill>
                  <a:srgbClr val="FFFFFF"/>
                </a:solidFill>
              </a:rPr>
              <a:t>Steel has some Surface Defects Which will adversely affect bridges, roads, railways and buildings</a:t>
            </a:r>
          </a:p>
          <a:p>
            <a:r>
              <a:rPr lang="en-US" sz="1800" dirty="0">
                <a:solidFill>
                  <a:srgbClr val="FFFFFF"/>
                </a:solidFill>
              </a:rPr>
              <a:t>Discovering these defects plays a significant role in quality enhancement in steel manufacturing, reducing costs of maintenance and protecting the lives of people</a:t>
            </a:r>
          </a:p>
          <a:p>
            <a:pPr marL="0" indent="0">
              <a:buNone/>
            </a:pPr>
            <a:endParaRPr lang="en-US" dirty="0">
              <a:solidFill>
                <a:srgbClr val="FFFFFF"/>
              </a:solidFill>
            </a:endParaRPr>
          </a:p>
          <a:p>
            <a:pPr marL="0" indent="0">
              <a:buNone/>
            </a:pPr>
            <a:endParaRPr lang="en-US" sz="1800" dirty="0">
              <a:solidFill>
                <a:srgbClr val="FFFFFF"/>
              </a:solidFill>
            </a:endParaRPr>
          </a:p>
          <a:p>
            <a:pPr marL="0" indent="0">
              <a:buNone/>
            </a:pPr>
            <a:endParaRPr lang="en-US" dirty="0">
              <a:solidFill>
                <a:srgbClr val="FFFFFF"/>
              </a:solidFill>
            </a:endParaRPr>
          </a:p>
          <a:p>
            <a:pPr marL="0" indent="0">
              <a:buNone/>
            </a:pPr>
            <a:endParaRPr lang="en-US" sz="1800" dirty="0">
              <a:solidFill>
                <a:srgbClr val="FFFFFF"/>
              </a:solidFill>
            </a:endParaRPr>
          </a:p>
        </p:txBody>
      </p:sp>
      <p:pic>
        <p:nvPicPr>
          <p:cNvPr id="9" name="Picture 8">
            <a:extLst>
              <a:ext uri="{FF2B5EF4-FFF2-40B4-BE49-F238E27FC236}">
                <a16:creationId xmlns:a16="http://schemas.microsoft.com/office/drawing/2014/main" xmlns="" id="{C701539B-8A3E-422F-8FC7-DE733A80C5A9}"/>
              </a:ext>
            </a:extLst>
          </p:cNvPr>
          <p:cNvPicPr>
            <a:picLocks noChangeAspect="1"/>
          </p:cNvPicPr>
          <p:nvPr/>
        </p:nvPicPr>
        <p:blipFill rotWithShape="1">
          <a:blip r:embed="rId2"/>
          <a:srcRect l="23" r="-4" b="-4"/>
          <a:stretch/>
        </p:blipFill>
        <p:spPr>
          <a:xfrm>
            <a:off x="8045532" y="628651"/>
            <a:ext cx="3699935" cy="1856232"/>
          </a:xfrm>
          <a:prstGeom prst="rect">
            <a:avLst/>
          </a:prstGeom>
        </p:spPr>
      </p:pic>
      <p:pic>
        <p:nvPicPr>
          <p:cNvPr id="7" name="Picture 6">
            <a:extLst>
              <a:ext uri="{FF2B5EF4-FFF2-40B4-BE49-F238E27FC236}">
                <a16:creationId xmlns:a16="http://schemas.microsoft.com/office/drawing/2014/main" xmlns="" id="{D39EF448-C941-4A30-831E-1A2FED9C9112}"/>
              </a:ext>
            </a:extLst>
          </p:cNvPr>
          <p:cNvPicPr>
            <a:picLocks noChangeAspect="1"/>
          </p:cNvPicPr>
          <p:nvPr/>
        </p:nvPicPr>
        <p:blipFill rotWithShape="1">
          <a:blip r:embed="rId3"/>
          <a:srcRect r="2" b="17757"/>
          <a:stretch/>
        </p:blipFill>
        <p:spPr>
          <a:xfrm>
            <a:off x="8045405" y="2580128"/>
            <a:ext cx="3699935" cy="1856232"/>
          </a:xfrm>
          <a:prstGeom prst="rect">
            <a:avLst/>
          </a:prstGeom>
        </p:spPr>
      </p:pic>
      <p:pic>
        <p:nvPicPr>
          <p:cNvPr id="5" name="Picture 4">
            <a:extLst>
              <a:ext uri="{FF2B5EF4-FFF2-40B4-BE49-F238E27FC236}">
                <a16:creationId xmlns:a16="http://schemas.microsoft.com/office/drawing/2014/main" xmlns="" id="{07ED701E-0C5D-451D-A1EC-06EB526C8C4B}"/>
              </a:ext>
            </a:extLst>
          </p:cNvPr>
          <p:cNvPicPr>
            <a:picLocks noChangeAspect="1"/>
          </p:cNvPicPr>
          <p:nvPr/>
        </p:nvPicPr>
        <p:blipFill rotWithShape="1">
          <a:blip r:embed="rId4"/>
          <a:srcRect t="3153" r="3" b="16356"/>
          <a:stretch/>
        </p:blipFill>
        <p:spPr>
          <a:xfrm>
            <a:off x="8045225" y="4523615"/>
            <a:ext cx="3700115" cy="1856232"/>
          </a:xfrm>
          <a:prstGeom prst="rect">
            <a:avLst/>
          </a:prstGeom>
        </p:spPr>
      </p:pic>
    </p:spTree>
    <p:extLst>
      <p:ext uri="{BB962C8B-B14F-4D97-AF65-F5344CB8AC3E}">
        <p14:creationId xmlns:p14="http://schemas.microsoft.com/office/powerpoint/2010/main" xmlns="" val="262184929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circle(in)">
                                      <p:cBhvr>
                                        <p:cTn id="7" dur="2000"/>
                                        <p:tgtEl>
                                          <p:spTgt spid="3">
                                            <p:txEl>
                                              <p:pRg st="0" end="0"/>
                                            </p:txEl>
                                          </p:spTgt>
                                        </p:tgtEl>
                                      </p:cBhvr>
                                    </p:animEffect>
                                  </p:childTnLst>
                                </p:cTn>
                              </p:par>
                              <p:par>
                                <p:cTn id="8" presetID="6" presetClass="entr" presetSubtype="16"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circle(in)">
                                      <p:cBhvr>
                                        <p:cTn id="10" dur="20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xmlns="" id="{EE15E636-2C9E-42CB-B482-436AA81BF93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xmlns="" id="{CAF79F6B-0CB3-4CD1-A478-61FF82993F00}"/>
              </a:ext>
            </a:extLst>
          </p:cNvPr>
          <p:cNvPicPr>
            <a:picLocks noChangeAspect="1"/>
          </p:cNvPicPr>
          <p:nvPr/>
        </p:nvPicPr>
        <p:blipFill rotWithShape="1">
          <a:blip r:embed="rId2"/>
          <a:srcRect t="3296" r="8243" b="19380"/>
          <a:stretch/>
        </p:blipFill>
        <p:spPr>
          <a:xfrm>
            <a:off x="20" y="10"/>
            <a:ext cx="12191980" cy="6857990"/>
          </a:xfrm>
          <a:prstGeom prst="rect">
            <a:avLst/>
          </a:prstGeom>
        </p:spPr>
      </p:pic>
      <p:grpSp>
        <p:nvGrpSpPr>
          <p:cNvPr id="24" name="Group 17">
            <a:extLst>
              <a:ext uri="{FF2B5EF4-FFF2-40B4-BE49-F238E27FC236}">
                <a16:creationId xmlns:a16="http://schemas.microsoft.com/office/drawing/2014/main" xmlns="" id="{01D4AEDF-0CF9-4271-ABB7-3D3489BB42D0}"/>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438068" y="457200"/>
            <a:ext cx="3703320" cy="5935132"/>
            <a:chOff x="438068" y="457200"/>
            <a:chExt cx="3703320" cy="5935132"/>
          </a:xfrm>
        </p:grpSpPr>
        <p:sp>
          <p:nvSpPr>
            <p:cNvPr id="19" name="Rectangle 18">
              <a:extLst>
                <a:ext uri="{FF2B5EF4-FFF2-40B4-BE49-F238E27FC236}">
                  <a16:creationId xmlns:a16="http://schemas.microsoft.com/office/drawing/2014/main" xmlns="" id="{55CA534D-375A-405E-B686-06B63E6630BD}"/>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438068" y="618067"/>
              <a:ext cx="3702134" cy="5774265"/>
            </a:xfrm>
            <a:prstGeom prst="rect">
              <a:avLst/>
            </a:prstGeom>
            <a:solidFill>
              <a:schemeClr val="accent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20" name="Rectangle 19">
              <a:extLst>
                <a:ext uri="{FF2B5EF4-FFF2-40B4-BE49-F238E27FC236}">
                  <a16:creationId xmlns:a16="http://schemas.microsoft.com/office/drawing/2014/main" xmlns="" id="{AA2342F7-EF54-4210-9029-E977C9D576C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438068"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grpSp>
      <p:sp>
        <p:nvSpPr>
          <p:cNvPr id="3" name="Content Placeholder 2">
            <a:extLst>
              <a:ext uri="{FF2B5EF4-FFF2-40B4-BE49-F238E27FC236}">
                <a16:creationId xmlns:a16="http://schemas.microsoft.com/office/drawing/2014/main" xmlns="" id="{381B38AA-E921-4CF3-A916-87FDF2A9E93F}"/>
              </a:ext>
            </a:extLst>
          </p:cNvPr>
          <p:cNvSpPr>
            <a:spLocks noGrp="1"/>
          </p:cNvSpPr>
          <p:nvPr>
            <p:ph idx="1"/>
          </p:nvPr>
        </p:nvSpPr>
        <p:spPr>
          <a:xfrm>
            <a:off x="581193" y="2438399"/>
            <a:ext cx="3415074" cy="3564467"/>
          </a:xfrm>
        </p:spPr>
        <p:txBody>
          <a:bodyPr>
            <a:normAutofit lnSpcReduction="10000"/>
          </a:bodyPr>
          <a:lstStyle/>
          <a:p>
            <a:pPr marL="0" indent="0">
              <a:buNone/>
            </a:pPr>
            <a:endParaRPr lang="en-US" sz="2000" b="1" dirty="0">
              <a:solidFill>
                <a:schemeClr val="bg1"/>
              </a:solidFill>
            </a:endParaRPr>
          </a:p>
          <a:p>
            <a:pPr marL="0" indent="0">
              <a:buNone/>
            </a:pPr>
            <a:r>
              <a:rPr lang="en-US" sz="2000" b="1" dirty="0">
                <a:solidFill>
                  <a:schemeClr val="bg1"/>
                </a:solidFill>
              </a:rPr>
              <a:t>Why not just use the accuracy of visual inspection of people?</a:t>
            </a:r>
            <a:endParaRPr lang="en-US" sz="1800" b="1" dirty="0">
              <a:solidFill>
                <a:schemeClr val="bg1"/>
              </a:solidFill>
            </a:endParaRPr>
          </a:p>
          <a:p>
            <a:endParaRPr lang="en-US" sz="1800" dirty="0">
              <a:solidFill>
                <a:schemeClr val="bg1"/>
              </a:solidFill>
            </a:endParaRPr>
          </a:p>
          <a:p>
            <a:r>
              <a:rPr lang="en-US" sz="1800" dirty="0">
                <a:solidFill>
                  <a:schemeClr val="bg1"/>
                </a:solidFill>
              </a:rPr>
              <a:t>Harsh environment</a:t>
            </a:r>
          </a:p>
          <a:p>
            <a:r>
              <a:rPr lang="en-US" sz="1800" dirty="0">
                <a:solidFill>
                  <a:schemeClr val="bg1"/>
                </a:solidFill>
              </a:rPr>
              <a:t>Discovering defects with the naked eye is very difficult</a:t>
            </a:r>
          </a:p>
          <a:p>
            <a:r>
              <a:rPr lang="en-US" sz="2000" dirty="0">
                <a:solidFill>
                  <a:srgbClr val="00B0F0"/>
                </a:solidFill>
              </a:rPr>
              <a:t>Automation is much more faster</a:t>
            </a:r>
          </a:p>
          <a:p>
            <a:endParaRPr lang="en-US" sz="1800" dirty="0">
              <a:solidFill>
                <a:schemeClr val="bg1"/>
              </a:solidFill>
            </a:endParaRPr>
          </a:p>
          <a:p>
            <a:endParaRPr lang="en-US" sz="1800" dirty="0">
              <a:solidFill>
                <a:schemeClr val="bg1"/>
              </a:solidFill>
            </a:endParaRPr>
          </a:p>
          <a:p>
            <a:endParaRPr lang="en-US" sz="1800" dirty="0">
              <a:solidFill>
                <a:schemeClr val="bg1"/>
              </a:solidFill>
            </a:endParaRPr>
          </a:p>
        </p:txBody>
      </p:sp>
      <p:sp>
        <p:nvSpPr>
          <p:cNvPr id="12" name="TextBox 11">
            <a:extLst>
              <a:ext uri="{FF2B5EF4-FFF2-40B4-BE49-F238E27FC236}">
                <a16:creationId xmlns:a16="http://schemas.microsoft.com/office/drawing/2014/main" xmlns="" id="{8FDD8F16-E010-404A-A300-4D3126497A0E}"/>
              </a:ext>
            </a:extLst>
          </p:cNvPr>
          <p:cNvSpPr txBox="1"/>
          <p:nvPr/>
        </p:nvSpPr>
        <p:spPr>
          <a:xfrm>
            <a:off x="581193" y="1005013"/>
            <a:ext cx="3415074" cy="523220"/>
          </a:xfrm>
          <a:prstGeom prst="rect">
            <a:avLst/>
          </a:prstGeom>
          <a:noFill/>
        </p:spPr>
        <p:txBody>
          <a:bodyPr wrap="square" rtlCol="0">
            <a:spAutoFit/>
          </a:bodyPr>
          <a:lstStyle/>
          <a:p>
            <a:r>
              <a:rPr lang="en-US" sz="2800" dirty="0">
                <a:solidFill>
                  <a:schemeClr val="bg1"/>
                </a:solidFill>
              </a:rPr>
              <a:t>MOTIVATION</a:t>
            </a:r>
          </a:p>
        </p:txBody>
      </p:sp>
    </p:spTree>
    <p:extLst>
      <p:ext uri="{BB962C8B-B14F-4D97-AF65-F5344CB8AC3E}">
        <p14:creationId xmlns:p14="http://schemas.microsoft.com/office/powerpoint/2010/main" xmlns="" val="3621807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circle(in)">
                                      <p:cBhvr>
                                        <p:cTn id="7" dur="2000"/>
                                        <p:tgtEl>
                                          <p:spTgt spid="3">
                                            <p:txEl>
                                              <p:pRg st="3" end="3"/>
                                            </p:txEl>
                                          </p:spTgt>
                                        </p:tgtEl>
                                      </p:cBhvr>
                                    </p:animEffect>
                                  </p:childTnLst>
                                </p:cTn>
                              </p:par>
                              <p:par>
                                <p:cTn id="8" presetID="6" presetClass="entr" presetSubtype="16" fill="hold" nodeType="withEffect">
                                  <p:stCondLst>
                                    <p:cond delay="0"/>
                                  </p:stCondLst>
                                  <p:childTnLst>
                                    <p:set>
                                      <p:cBhvr>
                                        <p:cTn id="9" dur="1" fill="hold">
                                          <p:stCondLst>
                                            <p:cond delay="0"/>
                                          </p:stCondLst>
                                        </p:cTn>
                                        <p:tgtEl>
                                          <p:spTgt spid="3">
                                            <p:txEl>
                                              <p:pRg st="4" end="4"/>
                                            </p:txEl>
                                          </p:spTgt>
                                        </p:tgtEl>
                                        <p:attrNameLst>
                                          <p:attrName>style.visibility</p:attrName>
                                        </p:attrNameLst>
                                      </p:cBhvr>
                                      <p:to>
                                        <p:strVal val="visible"/>
                                      </p:to>
                                    </p:set>
                                    <p:animEffect transition="in" filter="circle(in)">
                                      <p:cBhvr>
                                        <p:cTn id="10" dur="2000"/>
                                        <p:tgtEl>
                                          <p:spTgt spid="3">
                                            <p:txEl>
                                              <p:pRg st="4" end="4"/>
                                            </p:txEl>
                                          </p:spTgt>
                                        </p:tgtEl>
                                      </p:cBhvr>
                                    </p:animEffect>
                                  </p:childTnLst>
                                </p:cTn>
                              </p:par>
                              <p:par>
                                <p:cTn id="11" presetID="6" presetClass="entr" presetSubtype="16"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animEffect transition="in" filter="circle(in)">
                                      <p:cBhvr>
                                        <p:cTn id="13" dur="20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71E6BD2-4B38-4D0B-9742-C589172CDDF9}"/>
              </a:ext>
            </a:extLst>
          </p:cNvPr>
          <p:cNvSpPr>
            <a:spLocks noGrp="1"/>
          </p:cNvSpPr>
          <p:nvPr>
            <p:ph type="title"/>
          </p:nvPr>
        </p:nvSpPr>
        <p:spPr/>
        <p:txBody>
          <a:bodyPr/>
          <a:lstStyle/>
          <a:p>
            <a:r>
              <a:rPr lang="en-US" dirty="0"/>
              <a:t>motivation</a:t>
            </a:r>
          </a:p>
        </p:txBody>
      </p:sp>
      <p:sp>
        <p:nvSpPr>
          <p:cNvPr id="3" name="Content Placeholder 2">
            <a:extLst>
              <a:ext uri="{FF2B5EF4-FFF2-40B4-BE49-F238E27FC236}">
                <a16:creationId xmlns:a16="http://schemas.microsoft.com/office/drawing/2014/main" xmlns="" id="{EEEF4A05-2FBA-47EC-8CD5-4A72FEE91BF9}"/>
              </a:ext>
            </a:extLst>
          </p:cNvPr>
          <p:cNvSpPr>
            <a:spLocks noGrp="1"/>
          </p:cNvSpPr>
          <p:nvPr>
            <p:ph idx="1"/>
          </p:nvPr>
        </p:nvSpPr>
        <p:spPr/>
        <p:txBody>
          <a:bodyPr>
            <a:normAutofit lnSpcReduction="10000"/>
          </a:bodyPr>
          <a:lstStyle/>
          <a:p>
            <a:pPr marL="0" indent="0">
              <a:buNone/>
            </a:pPr>
            <a:endParaRPr lang="en-US" sz="2800" b="1" dirty="0"/>
          </a:p>
          <a:p>
            <a:pPr marL="0" indent="0">
              <a:buNone/>
            </a:pPr>
            <a:r>
              <a:rPr lang="en-US" sz="2800" b="1" dirty="0"/>
              <a:t>Why is it so important to discover defects?</a:t>
            </a:r>
          </a:p>
          <a:p>
            <a:endParaRPr lang="en-US" dirty="0"/>
          </a:p>
          <a:p>
            <a:pPr lvl="1"/>
            <a:r>
              <a:rPr lang="en-US" sz="1800" dirty="0"/>
              <a:t>The defects may cause significant economic losses and even safety accidents without effective defect detection.</a:t>
            </a:r>
          </a:p>
          <a:p>
            <a:pPr lvl="1"/>
            <a:r>
              <a:rPr lang="en-US" dirty="0"/>
              <a:t>Defects ruin important performances, such as the corrosion resistance, wear resistance, and fatigue strength. With defects, some steel is regarded as substandard or waste products in the further processing.</a:t>
            </a:r>
          </a:p>
          <a:p>
            <a:pPr lvl="1"/>
            <a:endParaRPr lang="en-US" sz="1800" dirty="0"/>
          </a:p>
          <a:p>
            <a:pPr marL="0" indent="0">
              <a:buNone/>
            </a:pPr>
            <a:r>
              <a:rPr lang="en-US" dirty="0"/>
              <a:t>	</a:t>
            </a:r>
          </a:p>
          <a:p>
            <a:endParaRPr lang="en-US" dirty="0"/>
          </a:p>
          <a:p>
            <a:endParaRPr lang="en-US" dirty="0"/>
          </a:p>
          <a:p>
            <a:endParaRPr lang="en-US" dirty="0"/>
          </a:p>
        </p:txBody>
      </p:sp>
    </p:spTree>
    <p:extLst>
      <p:ext uri="{BB962C8B-B14F-4D97-AF65-F5344CB8AC3E}">
        <p14:creationId xmlns:p14="http://schemas.microsoft.com/office/powerpoint/2010/main" xmlns="" val="4132936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circle(in)">
                                      <p:cBhvr>
                                        <p:cTn id="7" dur="2000"/>
                                        <p:tgtEl>
                                          <p:spTgt spid="3">
                                            <p:txEl>
                                              <p:pRg st="3" end="3"/>
                                            </p:txEl>
                                          </p:spTgt>
                                        </p:tgtEl>
                                      </p:cBhvr>
                                    </p:animEffect>
                                  </p:childTnLst>
                                </p:cTn>
                              </p:par>
                              <p:par>
                                <p:cTn id="8" presetID="6" presetClass="entr" presetSubtype="16" fill="hold" nodeType="withEffect">
                                  <p:stCondLst>
                                    <p:cond delay="0"/>
                                  </p:stCondLst>
                                  <p:childTnLst>
                                    <p:set>
                                      <p:cBhvr>
                                        <p:cTn id="9" dur="1" fill="hold">
                                          <p:stCondLst>
                                            <p:cond delay="0"/>
                                          </p:stCondLst>
                                        </p:cTn>
                                        <p:tgtEl>
                                          <p:spTgt spid="3">
                                            <p:txEl>
                                              <p:pRg st="4" end="4"/>
                                            </p:txEl>
                                          </p:spTgt>
                                        </p:tgtEl>
                                        <p:attrNameLst>
                                          <p:attrName>style.visibility</p:attrName>
                                        </p:attrNameLst>
                                      </p:cBhvr>
                                      <p:to>
                                        <p:strVal val="visible"/>
                                      </p:to>
                                    </p:set>
                                    <p:animEffect transition="in" filter="circle(in)">
                                      <p:cBhvr>
                                        <p:cTn id="10" dur="2000"/>
                                        <p:tgtEl>
                                          <p:spTgt spid="3">
                                            <p:txEl>
                                              <p:pRg st="4" end="4"/>
                                            </p:txEl>
                                          </p:spTgt>
                                        </p:tgtEl>
                                      </p:cBhvr>
                                    </p:animEffect>
                                  </p:childTnLst>
                                </p:cTn>
                              </p:par>
                              <p:par>
                                <p:cTn id="11" presetID="6" presetClass="entr" presetSubtype="16"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animEffect transition="in" filter="circle(in)">
                                      <p:cBhvr>
                                        <p:cTn id="13" dur="20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6084ABC-6A10-45CC-95A1-5CB014F822C4}"/>
              </a:ext>
            </a:extLst>
          </p:cNvPr>
          <p:cNvSpPr>
            <a:spLocks noGrp="1"/>
          </p:cNvSpPr>
          <p:nvPr>
            <p:ph type="title"/>
          </p:nvPr>
        </p:nvSpPr>
        <p:spPr/>
        <p:txBody>
          <a:bodyPr/>
          <a:lstStyle/>
          <a:p>
            <a:r>
              <a:rPr lang="en-US" dirty="0"/>
              <a:t>motivation</a:t>
            </a:r>
          </a:p>
        </p:txBody>
      </p:sp>
      <p:sp>
        <p:nvSpPr>
          <p:cNvPr id="3" name="Content Placeholder 2">
            <a:extLst>
              <a:ext uri="{FF2B5EF4-FFF2-40B4-BE49-F238E27FC236}">
                <a16:creationId xmlns:a16="http://schemas.microsoft.com/office/drawing/2014/main" xmlns="" id="{C56E3F8A-F3C7-4D13-84F2-D1B0D31F0238}"/>
              </a:ext>
            </a:extLst>
          </p:cNvPr>
          <p:cNvSpPr>
            <a:spLocks noGrp="1"/>
          </p:cNvSpPr>
          <p:nvPr>
            <p:ph idx="1"/>
          </p:nvPr>
        </p:nvSpPr>
        <p:spPr/>
        <p:txBody>
          <a:bodyPr>
            <a:normAutofit/>
          </a:bodyPr>
          <a:lstStyle/>
          <a:p>
            <a:pPr marL="0" indent="0">
              <a:buNone/>
            </a:pPr>
            <a:endParaRPr lang="en-US" sz="2400" b="1" dirty="0"/>
          </a:p>
          <a:p>
            <a:pPr marL="0" indent="0">
              <a:buNone/>
            </a:pPr>
            <a:endParaRPr lang="en-US" sz="2400" b="1" dirty="0"/>
          </a:p>
          <a:p>
            <a:pPr marL="0" indent="0">
              <a:buNone/>
            </a:pPr>
            <a:r>
              <a:rPr lang="en-US" sz="2400" b="1" dirty="0"/>
              <a:t>Why is </a:t>
            </a:r>
            <a:r>
              <a:rPr lang="en-US" sz="2800" b="1" dirty="0"/>
              <a:t>automation</a:t>
            </a:r>
            <a:r>
              <a:rPr lang="en-US" sz="2400" b="1" dirty="0"/>
              <a:t> much more efficient than manual inspection? </a:t>
            </a:r>
          </a:p>
          <a:p>
            <a:pPr marL="0" indent="0">
              <a:buNone/>
            </a:pPr>
            <a:endParaRPr lang="en-US" sz="2400" b="1" dirty="0"/>
          </a:p>
          <a:p>
            <a:pPr lvl="1">
              <a:buFont typeface="Wingdings" panose="05000000000000000000" pitchFamily="2" charset="2"/>
              <a:buChar char="§"/>
            </a:pPr>
            <a:r>
              <a:rPr lang="en-US" sz="1800" b="1" dirty="0"/>
              <a:t>	</a:t>
            </a:r>
            <a:r>
              <a:rPr lang="en-US" sz="1800" dirty="0"/>
              <a:t>separating defective metal from normal metal in a very short period of time.</a:t>
            </a:r>
          </a:p>
          <a:p>
            <a:pPr lvl="1">
              <a:buFont typeface="Wingdings" panose="05000000000000000000" pitchFamily="2" charset="2"/>
              <a:buChar char="§"/>
            </a:pPr>
            <a:r>
              <a:rPr lang="en-US" sz="1800" dirty="0"/>
              <a:t>	cost reduction</a:t>
            </a:r>
          </a:p>
          <a:p>
            <a:pPr marL="0" indent="0">
              <a:buNone/>
            </a:pPr>
            <a:r>
              <a:rPr lang="en-US" dirty="0"/>
              <a:t>	</a:t>
            </a:r>
          </a:p>
          <a:p>
            <a:pPr marL="0" indent="0">
              <a:buNone/>
            </a:pPr>
            <a:endParaRPr lang="en-US" sz="2400" b="1" dirty="0"/>
          </a:p>
          <a:p>
            <a:pPr marL="0" indent="0">
              <a:buNone/>
            </a:pPr>
            <a:endParaRPr lang="en-US" sz="2400" b="1" dirty="0"/>
          </a:p>
          <a:p>
            <a:pPr marL="0" indent="0">
              <a:buNone/>
            </a:pPr>
            <a:endParaRPr lang="en-US" sz="2400" b="1" dirty="0"/>
          </a:p>
          <a:p>
            <a:pPr marL="0" indent="0">
              <a:buNone/>
            </a:pPr>
            <a:endParaRPr lang="en-US" sz="2400" b="1" dirty="0"/>
          </a:p>
        </p:txBody>
      </p:sp>
    </p:spTree>
    <p:extLst>
      <p:ext uri="{BB962C8B-B14F-4D97-AF65-F5344CB8AC3E}">
        <p14:creationId xmlns:p14="http://schemas.microsoft.com/office/powerpoint/2010/main" xmlns="" val="2987013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circle(in)">
                                      <p:cBhvr>
                                        <p:cTn id="7" dur="2000"/>
                                        <p:tgtEl>
                                          <p:spTgt spid="3">
                                            <p:txEl>
                                              <p:pRg st="4" end="4"/>
                                            </p:txEl>
                                          </p:spTgt>
                                        </p:tgtEl>
                                      </p:cBhvr>
                                    </p:animEffect>
                                  </p:childTnLst>
                                </p:cTn>
                              </p:par>
                              <p:par>
                                <p:cTn id="8" presetID="6" presetClass="entr" presetSubtype="16" fill="hold" nodeType="withEffect">
                                  <p:stCondLst>
                                    <p:cond delay="0"/>
                                  </p:stCondLst>
                                  <p:childTnLst>
                                    <p:set>
                                      <p:cBhvr>
                                        <p:cTn id="9" dur="1" fill="hold">
                                          <p:stCondLst>
                                            <p:cond delay="0"/>
                                          </p:stCondLst>
                                        </p:cTn>
                                        <p:tgtEl>
                                          <p:spTgt spid="3">
                                            <p:txEl>
                                              <p:pRg st="5" end="5"/>
                                            </p:txEl>
                                          </p:spTgt>
                                        </p:tgtEl>
                                        <p:attrNameLst>
                                          <p:attrName>style.visibility</p:attrName>
                                        </p:attrNameLst>
                                      </p:cBhvr>
                                      <p:to>
                                        <p:strVal val="visible"/>
                                      </p:to>
                                    </p:set>
                                    <p:animEffect transition="in" filter="circle(in)">
                                      <p:cBhvr>
                                        <p:cTn id="10" dur="20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6B73919-61B8-4E96-93D7-FA020E36AE25}"/>
              </a:ext>
            </a:extLst>
          </p:cNvPr>
          <p:cNvSpPr>
            <a:spLocks noGrp="1"/>
          </p:cNvSpPr>
          <p:nvPr>
            <p:ph type="title"/>
          </p:nvPr>
        </p:nvSpPr>
        <p:spPr/>
        <p:txBody>
          <a:bodyPr/>
          <a:lstStyle/>
          <a:p>
            <a:r>
              <a:rPr lang="en-US" dirty="0"/>
              <a:t>objective</a:t>
            </a:r>
          </a:p>
        </p:txBody>
      </p:sp>
      <p:sp>
        <p:nvSpPr>
          <p:cNvPr id="3" name="Content Placeholder 2">
            <a:extLst>
              <a:ext uri="{FF2B5EF4-FFF2-40B4-BE49-F238E27FC236}">
                <a16:creationId xmlns:a16="http://schemas.microsoft.com/office/drawing/2014/main" xmlns="" id="{6541BC5C-1A98-4979-8E8E-0C16B98038DB}"/>
              </a:ext>
            </a:extLst>
          </p:cNvPr>
          <p:cNvSpPr>
            <a:spLocks noGrp="1"/>
          </p:cNvSpPr>
          <p:nvPr>
            <p:ph idx="1"/>
          </p:nvPr>
        </p:nvSpPr>
        <p:spPr/>
        <p:txBody>
          <a:bodyPr/>
          <a:lstStyle/>
          <a:p>
            <a:pPr marL="0" indent="0">
              <a:buNone/>
            </a:pPr>
            <a:r>
              <a:rPr lang="en-US" sz="2000" dirty="0"/>
              <a:t>Build an application to discover and classify Steel defects and their position using deep learning. Input will be steel images with different types of defects and output is the defect type and position.</a:t>
            </a:r>
            <a:endParaRPr lang="en-US" sz="2000" b="1" dirty="0"/>
          </a:p>
          <a:p>
            <a:pPr marL="0" indent="0">
              <a:buNone/>
            </a:pPr>
            <a:endParaRPr lang="en-US" dirty="0"/>
          </a:p>
        </p:txBody>
      </p:sp>
    </p:spTree>
    <p:extLst>
      <p:ext uri="{BB962C8B-B14F-4D97-AF65-F5344CB8AC3E}">
        <p14:creationId xmlns:p14="http://schemas.microsoft.com/office/powerpoint/2010/main" xmlns="" val="3144436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circle(in)">
                                      <p:cBhvr>
                                        <p:cTn id="7" dur="20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D43041E-D127-4381-ABB2-5212DEE99967}"/>
              </a:ext>
            </a:extLst>
          </p:cNvPr>
          <p:cNvSpPr>
            <a:spLocks noGrp="1"/>
          </p:cNvSpPr>
          <p:nvPr>
            <p:ph type="title"/>
          </p:nvPr>
        </p:nvSpPr>
        <p:spPr/>
        <p:txBody>
          <a:bodyPr/>
          <a:lstStyle/>
          <a:p>
            <a:r>
              <a:rPr lang="en-US" dirty="0"/>
              <a:t>Survey discussion</a:t>
            </a:r>
          </a:p>
        </p:txBody>
      </p:sp>
      <p:graphicFrame>
        <p:nvGraphicFramePr>
          <p:cNvPr id="8" name="Table 8">
            <a:extLst>
              <a:ext uri="{FF2B5EF4-FFF2-40B4-BE49-F238E27FC236}">
                <a16:creationId xmlns:a16="http://schemas.microsoft.com/office/drawing/2014/main" xmlns="" id="{35039752-2AFD-4AE9-969F-A613EBF98CF9}"/>
              </a:ext>
            </a:extLst>
          </p:cNvPr>
          <p:cNvGraphicFramePr>
            <a:graphicFrameLocks noGrp="1"/>
          </p:cNvGraphicFramePr>
          <p:nvPr>
            <p:ph idx="1"/>
            <p:extLst>
              <p:ext uri="{D42A27DB-BD31-4B8C-83A1-F6EECF244321}">
                <p14:modId xmlns:p14="http://schemas.microsoft.com/office/powerpoint/2010/main" xmlns="" val="3737043751"/>
              </p:ext>
            </p:extLst>
          </p:nvPr>
        </p:nvGraphicFramePr>
        <p:xfrm>
          <a:off x="580858" y="1923608"/>
          <a:ext cx="10840177" cy="4701310"/>
        </p:xfrm>
        <a:graphic>
          <a:graphicData uri="http://schemas.openxmlformats.org/drawingml/2006/table">
            <a:tbl>
              <a:tblPr firstRow="1" bandRow="1">
                <a:tableStyleId>{5C22544A-7EE6-4342-B048-85BDC9FD1C3A}</a:tableStyleId>
              </a:tblPr>
              <a:tblGrid>
                <a:gridCol w="1479509">
                  <a:extLst>
                    <a:ext uri="{9D8B030D-6E8A-4147-A177-3AD203B41FA5}">
                      <a16:colId xmlns:a16="http://schemas.microsoft.com/office/drawing/2014/main" xmlns="" val="909314526"/>
                    </a:ext>
                  </a:extLst>
                </a:gridCol>
                <a:gridCol w="1018070">
                  <a:extLst>
                    <a:ext uri="{9D8B030D-6E8A-4147-A177-3AD203B41FA5}">
                      <a16:colId xmlns:a16="http://schemas.microsoft.com/office/drawing/2014/main" xmlns="" val="519019181"/>
                    </a:ext>
                  </a:extLst>
                </a:gridCol>
                <a:gridCol w="1233587">
                  <a:extLst>
                    <a:ext uri="{9D8B030D-6E8A-4147-A177-3AD203B41FA5}">
                      <a16:colId xmlns:a16="http://schemas.microsoft.com/office/drawing/2014/main" xmlns="" val="372595304"/>
                    </a:ext>
                  </a:extLst>
                </a:gridCol>
                <a:gridCol w="1703294">
                  <a:extLst>
                    <a:ext uri="{9D8B030D-6E8A-4147-A177-3AD203B41FA5}">
                      <a16:colId xmlns:a16="http://schemas.microsoft.com/office/drawing/2014/main" xmlns="" val="113066688"/>
                    </a:ext>
                  </a:extLst>
                </a:gridCol>
                <a:gridCol w="2232211">
                  <a:extLst>
                    <a:ext uri="{9D8B030D-6E8A-4147-A177-3AD203B41FA5}">
                      <a16:colId xmlns:a16="http://schemas.microsoft.com/office/drawing/2014/main" xmlns="" val="33661060"/>
                    </a:ext>
                  </a:extLst>
                </a:gridCol>
                <a:gridCol w="1290918">
                  <a:extLst>
                    <a:ext uri="{9D8B030D-6E8A-4147-A177-3AD203B41FA5}">
                      <a16:colId xmlns:a16="http://schemas.microsoft.com/office/drawing/2014/main" xmlns="" val="2906481150"/>
                    </a:ext>
                  </a:extLst>
                </a:gridCol>
                <a:gridCol w="1882588">
                  <a:extLst>
                    <a:ext uri="{9D8B030D-6E8A-4147-A177-3AD203B41FA5}">
                      <a16:colId xmlns:a16="http://schemas.microsoft.com/office/drawing/2014/main" xmlns="" val="601774510"/>
                    </a:ext>
                  </a:extLst>
                </a:gridCol>
              </a:tblGrid>
              <a:tr h="370840">
                <a:tc>
                  <a:txBody>
                    <a:bodyPr/>
                    <a:lstStyle/>
                    <a:p>
                      <a:r>
                        <a:rPr lang="en-US" dirty="0"/>
                        <a:t>Paper Name</a:t>
                      </a:r>
                    </a:p>
                  </a:txBody>
                  <a:tcPr/>
                </a:tc>
                <a:tc>
                  <a:txBody>
                    <a:bodyPr/>
                    <a:lstStyle/>
                    <a:p>
                      <a:r>
                        <a:rPr lang="en-US" dirty="0"/>
                        <a:t>Dataset</a:t>
                      </a:r>
                    </a:p>
                  </a:txBody>
                  <a:tcPr/>
                </a:tc>
                <a:tc>
                  <a:txBody>
                    <a:bodyPr/>
                    <a:lstStyle/>
                    <a:p>
                      <a:r>
                        <a:rPr lang="en-US" dirty="0"/>
                        <a:t># of Classes</a:t>
                      </a:r>
                    </a:p>
                  </a:txBody>
                  <a:tcPr/>
                </a:tc>
                <a:tc>
                  <a:txBody>
                    <a:bodyPr/>
                    <a:lstStyle/>
                    <a:p>
                      <a:r>
                        <a:rPr lang="en-US" dirty="0"/>
                        <a:t>Preprocessing</a:t>
                      </a:r>
                    </a:p>
                  </a:txBody>
                  <a:tcPr/>
                </a:tc>
                <a:tc>
                  <a:txBody>
                    <a:bodyPr/>
                    <a:lstStyle/>
                    <a:p>
                      <a:r>
                        <a:rPr lang="en-US" dirty="0"/>
                        <a:t>Feature Extraction and Classification</a:t>
                      </a:r>
                    </a:p>
                  </a:txBody>
                  <a:tcPr/>
                </a:tc>
                <a:tc>
                  <a:txBody>
                    <a:bodyPr/>
                    <a:lstStyle/>
                    <a:p>
                      <a:r>
                        <a:rPr lang="en-US" dirty="0"/>
                        <a:t>Accuracy</a:t>
                      </a:r>
                    </a:p>
                  </a:txBody>
                  <a:tcPr/>
                </a:tc>
                <a:tc>
                  <a:txBody>
                    <a:bodyPr/>
                    <a:lstStyle/>
                    <a:p>
                      <a:r>
                        <a:rPr lang="en-US" dirty="0"/>
                        <a:t>Comment</a:t>
                      </a:r>
                    </a:p>
                  </a:txBody>
                  <a:tcPr/>
                </a:tc>
                <a:extLst>
                  <a:ext uri="{0D108BD9-81ED-4DB2-BD59-A6C34878D82A}">
                    <a16:rowId xmlns:a16="http://schemas.microsoft.com/office/drawing/2014/main" xmlns="" val="3041143332"/>
                  </a:ext>
                </a:extLst>
              </a:tr>
              <a:tr h="4061230">
                <a:tc>
                  <a:txBody>
                    <a:bodyPr/>
                    <a:lstStyle/>
                    <a:p>
                      <a:r>
                        <a:rPr lang="en-US" sz="1400" kern="1200" dirty="0">
                          <a:solidFill>
                            <a:schemeClr val="dk1"/>
                          </a:solidFill>
                          <a:effectLst/>
                          <a:latin typeface="+mn-lt"/>
                          <a:ea typeface="+mn-ea"/>
                          <a:cs typeface="+mn-cs"/>
                        </a:rPr>
                        <a:t>(IMP)Detection of Steel Surface Defect Based on Machine Learning Using Deep Auto-encoder Network  </a:t>
                      </a:r>
                    </a:p>
                    <a:p>
                      <a:r>
                        <a:rPr lang="en-US" sz="1400" kern="1200" dirty="0">
                          <a:solidFill>
                            <a:schemeClr val="dk1"/>
                          </a:solidFill>
                          <a:effectLst/>
                          <a:latin typeface="+mn-lt"/>
                          <a:ea typeface="+mn-ea"/>
                          <a:cs typeface="+mn-cs"/>
                        </a:rPr>
                        <a:t>April 11-13, 2017 </a:t>
                      </a:r>
                    </a:p>
                    <a:p>
                      <a:endParaRPr lang="en-US" dirty="0"/>
                    </a:p>
                  </a:txBody>
                  <a:tcPr/>
                </a:tc>
                <a:tc>
                  <a:txBody>
                    <a:bodyPr/>
                    <a:lstStyle/>
                    <a:p>
                      <a:r>
                        <a:rPr lang="en-US" dirty="0"/>
                        <a:t>NEU</a:t>
                      </a:r>
                    </a:p>
                  </a:txBody>
                  <a:tcPr/>
                </a:tc>
                <a:tc>
                  <a:txBody>
                    <a:bodyPr/>
                    <a:lstStyle/>
                    <a:p>
                      <a:r>
                        <a:rPr lang="en-US" dirty="0"/>
                        <a:t>6 Classes</a:t>
                      </a:r>
                    </a:p>
                  </a:txBody>
                  <a:tcPr/>
                </a:tc>
                <a:tc>
                  <a:txBody>
                    <a:bodyPr/>
                    <a:lstStyle/>
                    <a:p>
                      <a:r>
                        <a:rPr lang="en-US" dirty="0"/>
                        <a:t>Uses Histogram and Edge Detection.</a:t>
                      </a:r>
                    </a:p>
                  </a:txBody>
                  <a:tcPr/>
                </a:tc>
                <a:tc>
                  <a:txBody>
                    <a:bodyPr/>
                    <a:lstStyle/>
                    <a:p>
                      <a:r>
                        <a:rPr lang="en-US" dirty="0"/>
                        <a:t>Classifier : two classifier</a:t>
                      </a:r>
                    </a:p>
                    <a:p>
                      <a:pPr marL="342900" indent="-342900">
                        <a:buFont typeface="+mj-lt"/>
                        <a:buAutoNum type="arabicPeriod"/>
                      </a:pPr>
                      <a:r>
                        <a:rPr lang="en-US" dirty="0"/>
                        <a:t>ANN</a:t>
                      </a:r>
                    </a:p>
                    <a:p>
                      <a:pPr marL="342900" indent="-342900">
                        <a:buFont typeface="+mj-lt"/>
                        <a:buAutoNum type="arabicPeriod"/>
                      </a:pPr>
                      <a:r>
                        <a:rPr lang="en-US" dirty="0"/>
                        <a:t>DAN </a:t>
                      </a:r>
                    </a:p>
                    <a:p>
                      <a:pPr marL="0" indent="0">
                        <a:buFont typeface="+mj-lt"/>
                        <a:buNone/>
                      </a:pPr>
                      <a:r>
                        <a:rPr lang="en-US" dirty="0"/>
                        <a:t>Feature Extractor : </a:t>
                      </a:r>
                    </a:p>
                    <a:p>
                      <a:pPr marL="342900" indent="-342900">
                        <a:buFont typeface="+mj-lt"/>
                        <a:buAutoNum type="arabicPeriod"/>
                      </a:pPr>
                      <a:r>
                        <a:rPr lang="en-US" sz="1800" kern="1200" dirty="0">
                          <a:solidFill>
                            <a:schemeClr val="dk1"/>
                          </a:solidFill>
                          <a:effectLst/>
                          <a:latin typeface="+mn-lt"/>
                          <a:ea typeface="+mn-ea"/>
                          <a:cs typeface="+mn-cs"/>
                        </a:rPr>
                        <a:t>Histogram Technique.</a:t>
                      </a:r>
                    </a:p>
                    <a:p>
                      <a:pPr marL="342900" indent="-342900">
                        <a:buFont typeface="+mj-lt"/>
                        <a:buAutoNum type="arabicPeriod"/>
                      </a:pPr>
                      <a:r>
                        <a:rPr lang="en-US" sz="1800" kern="1200" dirty="0">
                          <a:solidFill>
                            <a:schemeClr val="dk1"/>
                          </a:solidFill>
                          <a:effectLst/>
                          <a:latin typeface="+mn-lt"/>
                          <a:ea typeface="+mn-ea"/>
                          <a:cs typeface="+mn-cs"/>
                        </a:rPr>
                        <a:t>Edge Detection. </a:t>
                      </a:r>
                      <a:endParaRPr lang="en-US" dirty="0"/>
                    </a:p>
                  </a:txBody>
                  <a:tcPr/>
                </a:tc>
                <a:tc>
                  <a:txBody>
                    <a:bodyPr/>
                    <a:lstStyle/>
                    <a:p>
                      <a:r>
                        <a:rPr lang="en-US" sz="1800" dirty="0"/>
                        <a:t>Using DAN the </a:t>
                      </a:r>
                      <a:r>
                        <a:rPr lang="en-US" sz="1800" kern="1200" dirty="0">
                          <a:solidFill>
                            <a:schemeClr val="dk1"/>
                          </a:solidFill>
                          <a:effectLst/>
                          <a:latin typeface="+mn-lt"/>
                          <a:ea typeface="+mn-ea"/>
                          <a:cs typeface="+mn-cs"/>
                        </a:rPr>
                        <a:t>overall accuracy is 100%. </a:t>
                      </a:r>
                    </a:p>
                    <a:p>
                      <a:endParaRPr lang="en-US" sz="1800" dirty="0"/>
                    </a:p>
                  </a:txBody>
                  <a:tcPr/>
                </a:tc>
                <a:tc>
                  <a:txBody>
                    <a:bodyPr/>
                    <a:lstStyle/>
                    <a:p>
                      <a:pPr marL="285750" indent="-285750">
                        <a:buFont typeface="Wingdings" panose="05000000000000000000" pitchFamily="2" charset="2"/>
                        <a:buChar char="q"/>
                      </a:pPr>
                      <a:r>
                        <a:rPr lang="en-US" sz="1800" kern="1200" dirty="0">
                          <a:solidFill>
                            <a:schemeClr val="dk1"/>
                          </a:solidFill>
                          <a:effectLst/>
                          <a:latin typeface="+mn-lt"/>
                          <a:ea typeface="+mn-ea"/>
                          <a:cs typeface="+mn-cs"/>
                        </a:rPr>
                        <a:t>the same class of defects existing large differences in appearance.</a:t>
                      </a:r>
                    </a:p>
                    <a:p>
                      <a:pPr marL="285750" indent="-285750">
                        <a:buFont typeface="Wingdings" panose="05000000000000000000" pitchFamily="2" charset="2"/>
                        <a:buChar char="q"/>
                      </a:pPr>
                      <a:r>
                        <a:rPr lang="en-US" sz="1800" kern="1200" dirty="0">
                          <a:solidFill>
                            <a:schemeClr val="dk1"/>
                          </a:solidFill>
                          <a:effectLst/>
                          <a:latin typeface="+mn-lt"/>
                          <a:ea typeface="+mn-ea"/>
                          <a:cs typeface="+mn-cs"/>
                        </a:rPr>
                        <a:t>the defect images suffer from the influence of illumination and material changes.</a:t>
                      </a:r>
                    </a:p>
                    <a:p>
                      <a:pPr marL="285750" indent="-285750">
                        <a:buFont typeface="Wingdings" panose="05000000000000000000" pitchFamily="2" charset="2"/>
                        <a:buChar char="q"/>
                      </a:pPr>
                      <a:endParaRPr lang="en-US" dirty="0"/>
                    </a:p>
                  </a:txBody>
                  <a:tcPr/>
                </a:tc>
                <a:extLst>
                  <a:ext uri="{0D108BD9-81ED-4DB2-BD59-A6C34878D82A}">
                    <a16:rowId xmlns:a16="http://schemas.microsoft.com/office/drawing/2014/main" xmlns="" val="1690262493"/>
                  </a:ext>
                </a:extLst>
              </a:tr>
            </a:tbl>
          </a:graphicData>
        </a:graphic>
      </p:graphicFrame>
    </p:spTree>
    <p:extLst>
      <p:ext uri="{BB962C8B-B14F-4D97-AF65-F5344CB8AC3E}">
        <p14:creationId xmlns:p14="http://schemas.microsoft.com/office/powerpoint/2010/main" xmlns="" val="2492521990"/>
      </p:ext>
    </p:extLst>
  </p:cSld>
  <p:clrMapOvr>
    <a:masterClrMapping/>
  </p:clrMapOvr>
  <p:timing>
    <p:tnLst>
      <p:par>
        <p:cTn id="1" dur="indefinite" restart="never" nodeType="tmRoot"/>
      </p:par>
    </p:tnLst>
  </p:timing>
</p:sld>
</file>

<file path=ppt/theme/theme1.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1A3260"/>
      </a:accent1>
      <a:accent2>
        <a:srgbClr val="4590B8"/>
      </a:accent2>
      <a:accent3>
        <a:srgbClr val="45CBE8"/>
      </a:accent3>
      <a:accent4>
        <a:srgbClr val="969FA7"/>
      </a:accent4>
      <a:accent5>
        <a:srgbClr val="A2C777"/>
      </a:accent5>
      <a:accent6>
        <a:srgbClr val="42955F"/>
      </a:accent6>
      <a:hlink>
        <a:srgbClr val="828282"/>
      </a:hlink>
      <a:folHlink>
        <a:srgbClr val="A5A5A5"/>
      </a:folHlink>
    </a:clrScheme>
    <a:fontScheme name="Dividend">
      <a:majorFont>
        <a:latin typeface="Gill Sans MT"/>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xmlns="" name="Dividend" id="{9697A71B-4AB7-4A1A-BD5B-BB2D22835B57}" vid="{66F1C100-1D2B-4BEA-AD01-C4F230B3B965}"/>
    </a:ext>
  </a:extLst>
</a:theme>
</file>

<file path=docProps/app.xml><?xml version="1.0" encoding="utf-8"?>
<Properties xmlns="http://schemas.openxmlformats.org/officeDocument/2006/extended-properties" xmlns:vt="http://schemas.openxmlformats.org/officeDocument/2006/docPropsVTypes">
  <TotalTime>342</TotalTime>
  <Words>2605</Words>
  <Application>Microsoft Office PowerPoint</Application>
  <PresentationFormat>Custom</PresentationFormat>
  <Paragraphs>503</Paragraphs>
  <Slides>36</Slides>
  <Notes>0</Notes>
  <HiddenSlides>0</HiddenSlides>
  <MMClips>0</MMClips>
  <ScaleCrop>false</ScaleCrop>
  <HeadingPairs>
    <vt:vector size="4" baseType="variant">
      <vt:variant>
        <vt:lpstr>Theme</vt:lpstr>
      </vt:variant>
      <vt:variant>
        <vt:i4>1</vt:i4>
      </vt:variant>
      <vt:variant>
        <vt:lpstr>Slide Titles</vt:lpstr>
      </vt:variant>
      <vt:variant>
        <vt:i4>36</vt:i4>
      </vt:variant>
    </vt:vector>
  </HeadingPairs>
  <TitlesOfParts>
    <vt:vector size="37" baseType="lpstr">
      <vt:lpstr>Dividend</vt:lpstr>
      <vt:lpstr>Steel Surface defect detection</vt:lpstr>
      <vt:lpstr>agenda</vt:lpstr>
      <vt:lpstr>Problem definition</vt:lpstr>
      <vt:lpstr>Problem definition</vt:lpstr>
      <vt:lpstr>Slide 5</vt:lpstr>
      <vt:lpstr>motivation</vt:lpstr>
      <vt:lpstr>motivation</vt:lpstr>
      <vt:lpstr>objective</vt:lpstr>
      <vt:lpstr>Survey discussion</vt:lpstr>
      <vt:lpstr>tools</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Datasets</vt:lpstr>
      <vt:lpstr>Comments On Survey</vt:lpstr>
      <vt:lpstr>What  WE  Will  DO Next ?</vt:lpstr>
      <vt:lpstr>Tools</vt:lpstr>
      <vt:lpstr> Adaptive Histogram Equalization</vt:lpstr>
      <vt:lpstr> Adaptive Histogram Equalization</vt:lpstr>
      <vt:lpstr> Adaptive Histogram Equalization</vt:lpstr>
      <vt:lpstr>Histograms Equalization</vt:lpstr>
      <vt:lpstr>Histograms Equalization</vt:lpstr>
      <vt:lpstr>Histograms Equalization</vt:lpstr>
      <vt:lpstr>Time Plan</vt:lpstr>
      <vt:lpstr>References</vt:lpstr>
      <vt:lpstr>References Cont.</vt:lpstr>
      <vt:lpstr>Slide 36</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Steel Surface defect detection</dc:title>
  <dc:creator>Amira Lotfy</dc:creator>
  <cp:lastModifiedBy>Mohammed</cp:lastModifiedBy>
  <cp:revision>22</cp:revision>
  <dcterms:created xsi:type="dcterms:W3CDTF">2019-11-11T12:58:35Z</dcterms:created>
  <dcterms:modified xsi:type="dcterms:W3CDTF">2019-11-13T10:58:43Z</dcterms:modified>
</cp:coreProperties>
</file>